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9" r:id="rId3"/>
    <p:sldId id="258" r:id="rId4"/>
    <p:sldId id="260" r:id="rId5"/>
    <p:sldId id="262" r:id="rId6"/>
    <p:sldId id="261" r:id="rId7"/>
    <p:sldId id="263" r:id="rId8"/>
    <p:sldId id="264" r:id="rId9"/>
    <p:sldId id="265" r:id="rId10"/>
    <p:sldId id="266" r:id="rId11"/>
    <p:sldId id="267" r:id="rId12"/>
    <p:sldId id="268" r:id="rId13"/>
    <p:sldId id="278" r:id="rId14"/>
    <p:sldId id="269" r:id="rId15"/>
    <p:sldId id="270"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66CC"/>
    <a:srgbClr val="CC3300"/>
    <a:srgbClr val="1C04AC"/>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8" autoAdjust="0"/>
    <p:restoredTop sz="94660"/>
  </p:normalViewPr>
  <p:slideViewPr>
    <p:cSldViewPr>
      <p:cViewPr varScale="1">
        <p:scale>
          <a:sx n="63" d="100"/>
          <a:sy n="63" d="100"/>
        </p:scale>
        <p:origin x="-6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CDA771-A29C-4C12-BF96-9A6895F3A18B}" type="datetimeFigureOut">
              <a:rPr lang="ru-RU" smtClean="0"/>
              <a:pPr/>
              <a:t>10.06.2016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7CAC4B-9DAC-46B2-BA2E-906E1510849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89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DA771-A29C-4C12-BF96-9A6895F3A18B}" type="datetimeFigureOut">
              <a:rPr lang="ru-RU" smtClean="0"/>
              <a:pPr/>
              <a:t>10.06.2016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CAC4B-9DAC-46B2-BA2E-906E1510849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85852" y="2500306"/>
            <a:ext cx="7343772" cy="1470025"/>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 </a:t>
            </a:r>
            <a:r>
              <a:rPr lang="en-US" sz="60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Summer’s    Tale</a:t>
            </a:r>
            <a:r>
              <a:rPr lang="en-US" sz="6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r>
              <a:rPr lang="ru-RU" sz="6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ru-RU" sz="6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ru-RU" sz="6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26" name="Rectangle 2"/>
          <p:cNvSpPr>
            <a:spLocks noChangeArrowheads="1"/>
          </p:cNvSpPr>
          <p:nvPr/>
        </p:nvSpPr>
        <p:spPr bwMode="auto">
          <a:xfrm>
            <a:off x="3143240" y="500042"/>
            <a:ext cx="578647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Arial" pitchFamily="34" charset="0"/>
              </a:rPr>
              <a:t>A Summer’s Tale!</a:t>
            </a:r>
            <a:endParaRPr kumimoji="0" lang="en-US" sz="4000" b="1" i="0" u="none" strike="noStrik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sp>
        <p:nvSpPr>
          <p:cNvPr id="6" name="Прямоугольник 5"/>
          <p:cNvSpPr/>
          <p:nvPr/>
        </p:nvSpPr>
        <p:spPr>
          <a:xfrm>
            <a:off x="785786" y="4929198"/>
            <a:ext cx="595528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kumimoji="0" lang="en-US" sz="5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A Summer’s Tale!</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70" decel="100000"/>
                                        <p:tgtEl>
                                          <p:spTgt spid="1026"/>
                                        </p:tgtEl>
                                      </p:cBhvr>
                                    </p:animEffect>
                                    <p:animScale>
                                      <p:cBhvr>
                                        <p:cTn id="8" dur="770" decel="100000"/>
                                        <p:tgtEl>
                                          <p:spTgt spid="1026"/>
                                        </p:tgtEl>
                                      </p:cBhvr>
                                      <p:from x="10000" y="10000"/>
                                      <p:to x="200000" y="450000"/>
                                    </p:animScale>
                                    <p:animScale>
                                      <p:cBhvr>
                                        <p:cTn id="9" dur="1230" accel="100000" fill="hold">
                                          <p:stCondLst>
                                            <p:cond delay="770"/>
                                          </p:stCondLst>
                                        </p:cTn>
                                        <p:tgtEl>
                                          <p:spTgt spid="1026"/>
                                        </p:tgtEl>
                                      </p:cBhvr>
                                      <p:from x="200000" y="450000"/>
                                      <p:to x="100000" y="100000"/>
                                    </p:animScale>
                                    <p:set>
                                      <p:cBhvr>
                                        <p:cTn id="10" dur="770" fill="hold"/>
                                        <p:tgtEl>
                                          <p:spTgt spid="1026"/>
                                        </p:tgtEl>
                                        <p:attrNameLst>
                                          <p:attrName>ppt_x</p:attrName>
                                        </p:attrNameLst>
                                      </p:cBhvr>
                                      <p:to>
                                        <p:strVal val="(0.5)"/>
                                      </p:to>
                                    </p:set>
                                    <p:anim from="(0.5)" to="(#ppt_x)" calcmode="lin" valueType="num">
                                      <p:cBhvr>
                                        <p:cTn id="11" dur="1230" accel="100000" fill="hold">
                                          <p:stCondLst>
                                            <p:cond delay="770"/>
                                          </p:stCondLst>
                                        </p:cTn>
                                        <p:tgtEl>
                                          <p:spTgt spid="1026"/>
                                        </p:tgtEl>
                                        <p:attrNameLst>
                                          <p:attrName>ppt_x</p:attrName>
                                        </p:attrNameLst>
                                      </p:cBhvr>
                                    </p:anim>
                                    <p:set>
                                      <p:cBhvr>
                                        <p:cTn id="12" dur="770" fill="hold"/>
                                        <p:tgtEl>
                                          <p:spTgt spid="1026"/>
                                        </p:tgtEl>
                                        <p:attrNameLst>
                                          <p:attrName>ppt_y</p:attrName>
                                        </p:attrNameLst>
                                      </p:cBhvr>
                                      <p:to>
                                        <p:strVal val="(#ppt_y+0.4)"/>
                                      </p:to>
                                    </p:set>
                                    <p:anim from="(#ppt_y+0.4)" to="(#ppt_y)" calcmode="lin" valueType="num">
                                      <p:cBhvr>
                                        <p:cTn id="13" dur="1230" accel="100000" fill="hold">
                                          <p:stCondLst>
                                            <p:cond delay="770"/>
                                          </p:stCondLst>
                                        </p:cTn>
                                        <p:tgtEl>
                                          <p:spTgt spid="102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770" decel="100000"/>
                                        <p:tgtEl>
                                          <p:spTgt spid="2"/>
                                        </p:tgtEl>
                                      </p:cBhvr>
                                    </p:animEffect>
                                    <p:animScale>
                                      <p:cBhvr>
                                        <p:cTn id="19" dur="770" decel="100000"/>
                                        <p:tgtEl>
                                          <p:spTgt spid="2"/>
                                        </p:tgtEl>
                                      </p:cBhvr>
                                      <p:from x="10000" y="10000"/>
                                      <p:to x="200000" y="450000"/>
                                    </p:animScale>
                                    <p:animScale>
                                      <p:cBhvr>
                                        <p:cTn id="20" dur="1230" accel="100000" fill="hold">
                                          <p:stCondLst>
                                            <p:cond delay="770"/>
                                          </p:stCondLst>
                                        </p:cTn>
                                        <p:tgtEl>
                                          <p:spTgt spid="2"/>
                                        </p:tgtEl>
                                      </p:cBhvr>
                                      <p:from x="200000" y="450000"/>
                                      <p:to x="100000" y="100000"/>
                                    </p:animScale>
                                    <p:set>
                                      <p:cBhvr>
                                        <p:cTn id="21" dur="770" fill="hold"/>
                                        <p:tgtEl>
                                          <p:spTgt spid="2"/>
                                        </p:tgtEl>
                                        <p:attrNameLst>
                                          <p:attrName>ppt_x</p:attrName>
                                        </p:attrNameLst>
                                      </p:cBhvr>
                                      <p:to>
                                        <p:strVal val="(0.5)"/>
                                      </p:to>
                                    </p:set>
                                    <p:anim from="(0.5)" to="(#ppt_x)" calcmode="lin" valueType="num">
                                      <p:cBhvr>
                                        <p:cTn id="22" dur="1230" accel="100000" fill="hold">
                                          <p:stCondLst>
                                            <p:cond delay="770"/>
                                          </p:stCondLst>
                                        </p:cTn>
                                        <p:tgtEl>
                                          <p:spTgt spid="2"/>
                                        </p:tgtEl>
                                        <p:attrNameLst>
                                          <p:attrName>ppt_x</p:attrName>
                                        </p:attrNameLst>
                                      </p:cBhvr>
                                    </p:anim>
                                    <p:set>
                                      <p:cBhvr>
                                        <p:cTn id="23" dur="770" fill="hold"/>
                                        <p:tgtEl>
                                          <p:spTgt spid="2"/>
                                        </p:tgtEl>
                                        <p:attrNameLst>
                                          <p:attrName>ppt_y</p:attrName>
                                        </p:attrNameLst>
                                      </p:cBhvr>
                                      <p:to>
                                        <p:strVal val="(#ppt_y+0.4)"/>
                                      </p:to>
                                    </p:set>
                                    <p:anim from="(#ppt_y+0.4)" to="(#ppt_y)" calcmode="lin" valueType="num">
                                      <p:cBhvr>
                                        <p:cTn id="24" dur="1230" accel="100000" fill="hold">
                                          <p:stCondLst>
                                            <p:cond delay="770"/>
                                          </p:stCondLst>
                                        </p:cTn>
                                        <p:tgtEl>
                                          <p:spTgt spid="2"/>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770" decel="100000"/>
                                        <p:tgtEl>
                                          <p:spTgt spid="6"/>
                                        </p:tgtEl>
                                      </p:cBhvr>
                                    </p:animEffect>
                                    <p:animScale>
                                      <p:cBhvr>
                                        <p:cTn id="30" dur="770" decel="100000"/>
                                        <p:tgtEl>
                                          <p:spTgt spid="6"/>
                                        </p:tgtEl>
                                      </p:cBhvr>
                                      <p:from x="10000" y="10000"/>
                                      <p:to x="200000" y="450000"/>
                                    </p:animScale>
                                    <p:animScale>
                                      <p:cBhvr>
                                        <p:cTn id="31" dur="1230" accel="100000" fill="hold">
                                          <p:stCondLst>
                                            <p:cond delay="770"/>
                                          </p:stCondLst>
                                        </p:cTn>
                                        <p:tgtEl>
                                          <p:spTgt spid="6"/>
                                        </p:tgtEl>
                                      </p:cBhvr>
                                      <p:from x="200000" y="450000"/>
                                      <p:to x="100000" y="100000"/>
                                    </p:animScale>
                                    <p:set>
                                      <p:cBhvr>
                                        <p:cTn id="32" dur="770" fill="hold"/>
                                        <p:tgtEl>
                                          <p:spTgt spid="6"/>
                                        </p:tgtEl>
                                        <p:attrNameLst>
                                          <p:attrName>ppt_x</p:attrName>
                                        </p:attrNameLst>
                                      </p:cBhvr>
                                      <p:to>
                                        <p:strVal val="(0.5)"/>
                                      </p:to>
                                    </p:set>
                                    <p:anim from="(0.5)" to="(#ppt_x)" calcmode="lin" valueType="num">
                                      <p:cBhvr>
                                        <p:cTn id="33" dur="1230" accel="100000" fill="hold">
                                          <p:stCondLst>
                                            <p:cond delay="770"/>
                                          </p:stCondLst>
                                        </p:cTn>
                                        <p:tgtEl>
                                          <p:spTgt spid="6"/>
                                        </p:tgtEl>
                                        <p:attrNameLst>
                                          <p:attrName>ppt_x</p:attrName>
                                        </p:attrNameLst>
                                      </p:cBhvr>
                                    </p:anim>
                                    <p:set>
                                      <p:cBhvr>
                                        <p:cTn id="34" dur="770" fill="hold"/>
                                        <p:tgtEl>
                                          <p:spTgt spid="6"/>
                                        </p:tgtEl>
                                        <p:attrNameLst>
                                          <p:attrName>ppt_y</p:attrName>
                                        </p:attrNameLst>
                                      </p:cBhvr>
                                      <p:to>
                                        <p:strVal val="(#ppt_y+0.4)"/>
                                      </p:to>
                                    </p:set>
                                    <p:anim from="(#ppt_y+0.4)" to="(#ppt_y)" calcmode="lin" valueType="num">
                                      <p:cBhvr>
                                        <p:cTn id="35"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6"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428604"/>
            <a:ext cx="7258072" cy="1143000"/>
          </a:xfrm>
        </p:spPr>
        <p:txBody>
          <a:bodyPr>
            <a:normAutofit fontScale="90000"/>
          </a:bodyPr>
          <a:lstStyle/>
          <a:p>
            <a:r>
              <a:rPr lang="en-US" sz="3100" dirty="0">
                <a:solidFill>
                  <a:srgbClr val="7030A0"/>
                </a:solidFill>
              </a:rPr>
              <a:t>Put the verbs in brackets into the correct tense: </a:t>
            </a:r>
            <a:r>
              <a:rPr lang="en-US" sz="3100" dirty="0">
                <a:solidFill>
                  <a:srgbClr val="3333FF"/>
                </a:solidFill>
              </a:rPr>
              <a:t>present perfect </a:t>
            </a:r>
            <a:r>
              <a:rPr lang="en-US" sz="3100" dirty="0">
                <a:solidFill>
                  <a:srgbClr val="7030A0"/>
                </a:solidFill>
              </a:rPr>
              <a:t>or </a:t>
            </a:r>
            <a:r>
              <a:rPr lang="en-US" sz="3100" dirty="0">
                <a:solidFill>
                  <a:srgbClr val="00B0F0"/>
                </a:solidFill>
              </a:rPr>
              <a:t>past simple</a:t>
            </a:r>
            <a:r>
              <a:rPr lang="en-US" sz="3100" dirty="0">
                <a:solidFill>
                  <a:srgbClr val="7030A0"/>
                </a:solidFill>
              </a:rPr>
              <a:t>.</a:t>
            </a:r>
            <a:r>
              <a:rPr lang="ru-RU" dirty="0">
                <a:solidFill>
                  <a:srgbClr val="7030A0"/>
                </a:solidFill>
              </a:rPr>
              <a:t/>
            </a:r>
            <a:br>
              <a:rPr lang="ru-RU" dirty="0">
                <a:solidFill>
                  <a:srgbClr val="7030A0"/>
                </a:solidFill>
              </a:rPr>
            </a:br>
            <a:endParaRPr lang="ru-RU" dirty="0">
              <a:solidFill>
                <a:srgbClr val="7030A0"/>
              </a:solidFill>
            </a:endParaRPr>
          </a:p>
        </p:txBody>
      </p:sp>
      <p:sp>
        <p:nvSpPr>
          <p:cNvPr id="3" name="Содержимое 2"/>
          <p:cNvSpPr>
            <a:spLocks noGrp="1"/>
          </p:cNvSpPr>
          <p:nvPr>
            <p:ph idx="1"/>
          </p:nvPr>
        </p:nvSpPr>
        <p:spPr>
          <a:xfrm>
            <a:off x="428596" y="1428736"/>
            <a:ext cx="8229600" cy="4525963"/>
          </a:xfrm>
        </p:spPr>
        <p:txBody>
          <a:bodyPr>
            <a:normAutofit fontScale="77500" lnSpcReduction="20000"/>
          </a:bodyPr>
          <a:lstStyle/>
          <a:p>
            <a:pPr>
              <a:buNone/>
            </a:pPr>
            <a:endParaRPr lang="ru-RU" dirty="0"/>
          </a:p>
          <a:p>
            <a:pPr marL="514350" indent="-514350">
              <a:buAutoNum type="arabicPlain"/>
            </a:pPr>
            <a:r>
              <a:rPr lang="en-US" dirty="0" smtClean="0"/>
              <a:t>He </a:t>
            </a:r>
            <a:r>
              <a:rPr lang="en-US" i="1" dirty="0">
                <a:solidFill>
                  <a:srgbClr val="00B0F0"/>
                </a:solidFill>
              </a:rPr>
              <a:t>...phoned</a:t>
            </a:r>
            <a:r>
              <a:rPr lang="en-US" i="1" dirty="0"/>
              <a:t>... </a:t>
            </a:r>
            <a:r>
              <a:rPr lang="en-US" dirty="0"/>
              <a:t>(phone) the garage because his car </a:t>
            </a:r>
            <a:r>
              <a:rPr lang="en-US" i="1" dirty="0"/>
              <a:t>...</a:t>
            </a:r>
            <a:r>
              <a:rPr lang="en-US" i="1" dirty="0">
                <a:solidFill>
                  <a:srgbClr val="3333FF"/>
                </a:solidFill>
              </a:rPr>
              <a:t>had</a:t>
            </a:r>
            <a:r>
              <a:rPr lang="en-US" i="1" dirty="0"/>
              <a:t> </a:t>
            </a:r>
            <a:r>
              <a:rPr lang="en-US" i="1" dirty="0">
                <a:solidFill>
                  <a:srgbClr val="3333FF"/>
                </a:solidFill>
              </a:rPr>
              <a:t>broken down</a:t>
            </a:r>
            <a:r>
              <a:rPr lang="en-US" i="1" dirty="0"/>
              <a:t>... </a:t>
            </a:r>
            <a:r>
              <a:rPr lang="en-US" b="1" dirty="0"/>
              <a:t>(break down</a:t>
            </a:r>
            <a:r>
              <a:rPr lang="en-US" b="1" dirty="0" smtClean="0"/>
              <a:t>).</a:t>
            </a:r>
          </a:p>
          <a:p>
            <a:pPr marL="514350" indent="-514350">
              <a:buNone/>
            </a:pPr>
            <a:endParaRPr lang="ru-RU" dirty="0"/>
          </a:p>
          <a:p>
            <a:pPr>
              <a:buNone/>
            </a:pPr>
            <a:r>
              <a:rPr lang="en-US" dirty="0"/>
              <a:t>2	She	</a:t>
            </a:r>
            <a:r>
              <a:rPr lang="en-US" dirty="0" smtClean="0"/>
              <a:t>…..(</a:t>
            </a:r>
            <a:r>
              <a:rPr lang="en-US" dirty="0" smtClean="0">
                <a:solidFill>
                  <a:srgbClr val="00B0F0"/>
                </a:solidFill>
              </a:rPr>
              <a:t>wash</a:t>
            </a:r>
            <a:r>
              <a:rPr lang="en-US" dirty="0"/>
              <a:t>) the dishes after </a:t>
            </a:r>
            <a:r>
              <a:rPr lang="en-US" dirty="0" smtClean="0"/>
              <a:t>she …...(</a:t>
            </a:r>
            <a:r>
              <a:rPr lang="en-US" dirty="0">
                <a:solidFill>
                  <a:srgbClr val="3333FF"/>
                </a:solidFill>
              </a:rPr>
              <a:t>finish</a:t>
            </a:r>
            <a:r>
              <a:rPr lang="en-US" dirty="0"/>
              <a:t>) her meal.</a:t>
            </a:r>
            <a:endParaRPr lang="ru-RU" dirty="0"/>
          </a:p>
          <a:p>
            <a:pPr>
              <a:buNone/>
            </a:pPr>
            <a:r>
              <a:rPr lang="en-US" dirty="0"/>
              <a:t>3	Paul </a:t>
            </a:r>
            <a:r>
              <a:rPr lang="en-US" dirty="0" smtClean="0"/>
              <a:t>….. </a:t>
            </a:r>
            <a:r>
              <a:rPr lang="en-US" dirty="0"/>
              <a:t>(</a:t>
            </a:r>
            <a:r>
              <a:rPr lang="en-US" dirty="0">
                <a:solidFill>
                  <a:srgbClr val="00B0F0"/>
                </a:solidFill>
              </a:rPr>
              <a:t>go</a:t>
            </a:r>
            <a:r>
              <a:rPr lang="en-US" dirty="0"/>
              <a:t>) to the doctor because </a:t>
            </a:r>
            <a:r>
              <a:rPr lang="en-US" dirty="0" smtClean="0"/>
              <a:t>he …..  (</a:t>
            </a:r>
            <a:r>
              <a:rPr lang="en-US" dirty="0" smtClean="0">
                <a:solidFill>
                  <a:srgbClr val="3333FF"/>
                </a:solidFill>
              </a:rPr>
              <a:t>hurt</a:t>
            </a:r>
            <a:r>
              <a:rPr lang="en-US" dirty="0"/>
              <a:t>) his leg.</a:t>
            </a:r>
            <a:endParaRPr lang="ru-RU" dirty="0"/>
          </a:p>
          <a:p>
            <a:pPr marL="514350" indent="-514350">
              <a:buNone/>
            </a:pPr>
            <a:r>
              <a:rPr lang="en-US" dirty="0" smtClean="0"/>
              <a:t>4   As </a:t>
            </a:r>
            <a:r>
              <a:rPr lang="en-US" dirty="0"/>
              <a:t>soon as </a:t>
            </a:r>
            <a:r>
              <a:rPr lang="en-US" dirty="0" smtClean="0"/>
              <a:t>they …..(</a:t>
            </a:r>
            <a:r>
              <a:rPr lang="en-US" dirty="0">
                <a:solidFill>
                  <a:srgbClr val="3333FF"/>
                </a:solidFill>
              </a:rPr>
              <a:t>do</a:t>
            </a:r>
            <a:r>
              <a:rPr lang="en-US" dirty="0"/>
              <a:t>) their </a:t>
            </a:r>
            <a:r>
              <a:rPr lang="en-US" dirty="0" smtClean="0"/>
              <a:t>homework, they …..(</a:t>
            </a:r>
            <a:r>
              <a:rPr lang="en-US" dirty="0">
                <a:solidFill>
                  <a:srgbClr val="00B0F0"/>
                </a:solidFill>
              </a:rPr>
              <a:t>go</a:t>
            </a:r>
            <a:r>
              <a:rPr lang="en-US" dirty="0"/>
              <a:t>) </a:t>
            </a:r>
            <a:r>
              <a:rPr lang="en-US" dirty="0" smtClean="0"/>
              <a:t>out</a:t>
            </a:r>
          </a:p>
          <a:p>
            <a:pPr marL="514350" indent="-514350">
              <a:buNone/>
            </a:pPr>
            <a:r>
              <a:rPr lang="en-US" dirty="0"/>
              <a:t> </a:t>
            </a:r>
            <a:r>
              <a:rPr lang="en-US" dirty="0" smtClean="0"/>
              <a:t>     </a:t>
            </a:r>
            <a:r>
              <a:rPr lang="en-US" dirty="0"/>
              <a:t>to play.</a:t>
            </a:r>
            <a:endParaRPr lang="ru-RU" dirty="0"/>
          </a:p>
          <a:p>
            <a:pPr marL="514350" indent="-514350">
              <a:buNone/>
            </a:pPr>
            <a:r>
              <a:rPr lang="en-US" dirty="0" smtClean="0"/>
              <a:t>5  The train …..(</a:t>
            </a:r>
            <a:r>
              <a:rPr lang="en-US" dirty="0">
                <a:solidFill>
                  <a:srgbClr val="3333FF"/>
                </a:solidFill>
              </a:rPr>
              <a:t>leave</a:t>
            </a:r>
            <a:r>
              <a:rPr lang="en-US" dirty="0"/>
              <a:t>) two minutes </a:t>
            </a:r>
            <a:r>
              <a:rPr lang="en-US" dirty="0" smtClean="0"/>
              <a:t>before  Pam …..(</a:t>
            </a:r>
            <a:r>
              <a:rPr lang="en-US" dirty="0">
                <a:solidFill>
                  <a:srgbClr val="00B0F0"/>
                </a:solidFill>
              </a:rPr>
              <a:t>arrive</a:t>
            </a:r>
            <a:r>
              <a:rPr lang="en-US" dirty="0"/>
              <a:t>) </a:t>
            </a:r>
            <a:endParaRPr lang="en-US" dirty="0" smtClean="0"/>
          </a:p>
          <a:p>
            <a:pPr marL="514350" indent="-514350">
              <a:buNone/>
            </a:pPr>
            <a:r>
              <a:rPr lang="en-US" dirty="0"/>
              <a:t> </a:t>
            </a:r>
            <a:r>
              <a:rPr lang="en-US" dirty="0" smtClean="0"/>
              <a:t>    at </a:t>
            </a:r>
            <a:r>
              <a:rPr lang="en-US" dirty="0"/>
              <a:t>the station.</a:t>
            </a:r>
            <a:endParaRPr lang="ru-RU" dirty="0"/>
          </a:p>
          <a:p>
            <a:pPr>
              <a:buNone/>
            </a:pPr>
            <a:r>
              <a:rPr lang="en-US" dirty="0"/>
              <a:t>6	</a:t>
            </a:r>
            <a:r>
              <a:rPr lang="en-US" dirty="0" smtClean="0"/>
              <a:t>I …..</a:t>
            </a:r>
            <a:r>
              <a:rPr lang="en-US" dirty="0"/>
              <a:t>	</a:t>
            </a:r>
            <a:r>
              <a:rPr lang="en-US" b="1" dirty="0"/>
              <a:t>(</a:t>
            </a:r>
            <a:r>
              <a:rPr lang="en-US" dirty="0">
                <a:solidFill>
                  <a:srgbClr val="00B0F0"/>
                </a:solidFill>
              </a:rPr>
              <a:t>get</a:t>
            </a:r>
            <a:r>
              <a:rPr lang="en-US" b="1" dirty="0"/>
              <a:t>) </a:t>
            </a:r>
            <a:r>
              <a:rPr lang="en-US" dirty="0"/>
              <a:t>wet because </a:t>
            </a:r>
            <a:r>
              <a:rPr lang="en-US" dirty="0" smtClean="0"/>
              <a:t>I….. (</a:t>
            </a:r>
            <a:r>
              <a:rPr lang="en-US" dirty="0">
                <a:solidFill>
                  <a:srgbClr val="3333FF"/>
                </a:solidFill>
              </a:rPr>
              <a:t>forget</a:t>
            </a:r>
            <a:r>
              <a:rPr lang="en-US" dirty="0"/>
              <a:t>) to take my umbrella.</a:t>
            </a:r>
            <a:endParaRPr lang="ru-RU" dirty="0"/>
          </a:p>
        </p:txBody>
      </p:sp>
      <p:sp>
        <p:nvSpPr>
          <p:cNvPr id="4" name="Пятно 1 3"/>
          <p:cNvSpPr/>
          <p:nvPr/>
        </p:nvSpPr>
        <p:spPr>
          <a:xfrm>
            <a:off x="214282" y="428604"/>
            <a:ext cx="1000132" cy="85725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9"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9"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9"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9"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9"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9" fill="hold" grpId="0"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 calcmode="lin" valueType="num">
                                      <p:cBhvr additive="base">
                                        <p:cTn id="58"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9"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additive="base">
                                        <p:cTn id="64"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5"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14290"/>
            <a:ext cx="7500990" cy="1143000"/>
          </a:xfrm>
        </p:spPr>
        <p:txBody>
          <a:bodyPr>
            <a:normAutofit fontScale="90000"/>
          </a:bodyPr>
          <a:lstStyle/>
          <a:p>
            <a:r>
              <a:rPr lang="en-US" sz="2700" dirty="0" smtClean="0"/>
              <a:t>         </a:t>
            </a:r>
            <a:r>
              <a:rPr lang="en-US" sz="3100" dirty="0" smtClean="0">
                <a:solidFill>
                  <a:srgbClr val="7030A0"/>
                </a:solidFill>
              </a:rPr>
              <a:t>Read </a:t>
            </a:r>
            <a:r>
              <a:rPr lang="en-US" sz="3100" dirty="0">
                <a:solidFill>
                  <a:srgbClr val="7030A0"/>
                </a:solidFill>
              </a:rPr>
              <a:t>the short texts below and put the verbs in brackets into the </a:t>
            </a:r>
            <a:r>
              <a:rPr lang="en-US" sz="3100" dirty="0">
                <a:solidFill>
                  <a:srgbClr val="FF0000"/>
                </a:solidFill>
              </a:rPr>
              <a:t>past simple</a:t>
            </a:r>
            <a:r>
              <a:rPr lang="en-US" sz="3100" dirty="0">
                <a:solidFill>
                  <a:srgbClr val="7030A0"/>
                </a:solidFill>
              </a:rPr>
              <a:t>, </a:t>
            </a:r>
            <a:r>
              <a:rPr lang="en-US" sz="3100" dirty="0">
                <a:solidFill>
                  <a:srgbClr val="FFC000"/>
                </a:solidFill>
              </a:rPr>
              <a:t>past continuous </a:t>
            </a:r>
            <a:r>
              <a:rPr lang="en-US" sz="3100" dirty="0">
                <a:solidFill>
                  <a:srgbClr val="7030A0"/>
                </a:solidFill>
              </a:rPr>
              <a:t>or </a:t>
            </a:r>
            <a:r>
              <a:rPr lang="en-US" sz="3100" dirty="0">
                <a:solidFill>
                  <a:schemeClr val="accent3"/>
                </a:solidFill>
              </a:rPr>
              <a:t>past perfect</a:t>
            </a:r>
            <a:r>
              <a:rPr lang="en-US" sz="3100" dirty="0">
                <a:solidFill>
                  <a:srgbClr val="7030A0"/>
                </a:solidFill>
              </a:rPr>
              <a:t>.</a:t>
            </a:r>
            <a:r>
              <a:rPr lang="ru-RU" sz="2400" dirty="0"/>
              <a:t/>
            </a:r>
            <a:br>
              <a:rPr lang="ru-RU" sz="2400" dirty="0"/>
            </a:br>
            <a:endParaRPr lang="ru-RU" sz="2400" dirty="0"/>
          </a:p>
        </p:txBody>
      </p:sp>
      <p:sp>
        <p:nvSpPr>
          <p:cNvPr id="3" name="Содержимое 2"/>
          <p:cNvSpPr>
            <a:spLocks noGrp="1"/>
          </p:cNvSpPr>
          <p:nvPr>
            <p:ph idx="1"/>
          </p:nvPr>
        </p:nvSpPr>
        <p:spPr>
          <a:xfrm>
            <a:off x="428596" y="1428736"/>
            <a:ext cx="8229600" cy="5143560"/>
          </a:xfrm>
        </p:spPr>
        <p:txBody>
          <a:bodyPr>
            <a:normAutofit/>
          </a:bodyPr>
          <a:lstStyle/>
          <a:p>
            <a:r>
              <a:rPr lang="en-US" sz="2400" dirty="0" smtClean="0"/>
              <a:t>The Ross family 1)……(</a:t>
            </a:r>
            <a:r>
              <a:rPr lang="en-US" sz="2400" dirty="0" smtClean="0">
                <a:solidFill>
                  <a:srgbClr val="FF0000"/>
                </a:solidFill>
              </a:rPr>
              <a:t>sit</a:t>
            </a:r>
            <a:r>
              <a:rPr lang="en-US" sz="2400" dirty="0" smtClean="0"/>
              <a:t>) in the kitchen  and Mrs. Ross 2)…..(</a:t>
            </a:r>
            <a:r>
              <a:rPr lang="en-US" sz="2400" dirty="0" smtClean="0">
                <a:solidFill>
                  <a:srgbClr val="FF0000"/>
                </a:solidFill>
              </a:rPr>
              <a:t>cook</a:t>
            </a:r>
            <a:r>
              <a:rPr lang="en-US" sz="2400" dirty="0" smtClean="0"/>
              <a:t>) breakfast when her son 3) …..	(</a:t>
            </a:r>
            <a:r>
              <a:rPr lang="en-US" sz="2400" dirty="0" smtClean="0">
                <a:solidFill>
                  <a:srgbClr val="FF0000"/>
                </a:solidFill>
              </a:rPr>
              <a:t>walk</a:t>
            </a:r>
            <a:r>
              <a:rPr lang="en-US" sz="2400" dirty="0" smtClean="0"/>
              <a:t>) through the door. It 4)….. (</a:t>
            </a:r>
            <a:r>
              <a:rPr lang="en-US" sz="2400" dirty="0" smtClean="0">
                <a:solidFill>
                  <a:srgbClr val="FF0000"/>
                </a:solidFill>
              </a:rPr>
              <a:t>be</a:t>
            </a:r>
            <a:r>
              <a:rPr lang="en-US" sz="2400" dirty="0" smtClean="0"/>
              <a:t>) his birthday and she 5) …..(</a:t>
            </a:r>
            <a:r>
              <a:rPr lang="en-US" sz="2400" dirty="0" smtClean="0">
                <a:solidFill>
                  <a:srgbClr val="FF0000"/>
                </a:solidFill>
              </a:rPr>
              <a:t>promise</a:t>
            </a:r>
            <a:r>
              <a:rPr lang="en-US" sz="2400" dirty="0" smtClean="0"/>
              <a:t>) to buy him a new bike. After he 6) ….. </a:t>
            </a:r>
            <a:r>
              <a:rPr lang="en-US" sz="2400" b="1" dirty="0" smtClean="0"/>
              <a:t>(</a:t>
            </a:r>
            <a:r>
              <a:rPr lang="en-US" sz="2400" b="1" dirty="0" smtClean="0">
                <a:solidFill>
                  <a:srgbClr val="FF0000"/>
                </a:solidFill>
              </a:rPr>
              <a:t>eat</a:t>
            </a:r>
            <a:r>
              <a:rPr lang="en-US" sz="2400" b="1" dirty="0" smtClean="0"/>
              <a:t>) </a:t>
            </a:r>
            <a:r>
              <a:rPr lang="en-US" sz="2400" dirty="0" smtClean="0"/>
              <a:t>his  breakfast, she 7)…..(</a:t>
            </a:r>
            <a:r>
              <a:rPr lang="en-US" sz="2400" dirty="0" smtClean="0">
                <a:solidFill>
                  <a:srgbClr val="FF0000"/>
                </a:solidFill>
              </a:rPr>
              <a:t>tell</a:t>
            </a:r>
            <a:r>
              <a:rPr lang="en-US" sz="2400" dirty="0" smtClean="0"/>
              <a:t>) him to go outside to the garage.</a:t>
            </a:r>
          </a:p>
          <a:p>
            <a:r>
              <a:rPr lang="ru-RU" sz="2400" dirty="0" smtClean="0"/>
              <a:t> </a:t>
            </a:r>
            <a:r>
              <a:rPr lang="en-US" sz="2400" dirty="0"/>
              <a:t>The band 1</a:t>
            </a:r>
            <a:r>
              <a:rPr lang="en-US" sz="2400" dirty="0" smtClean="0"/>
              <a:t>)…..(</a:t>
            </a:r>
            <a:r>
              <a:rPr lang="en-US" sz="2400" dirty="0">
                <a:solidFill>
                  <a:srgbClr val="FF0000"/>
                </a:solidFill>
              </a:rPr>
              <a:t>play</a:t>
            </a:r>
            <a:r>
              <a:rPr lang="en-US" sz="2400" dirty="0"/>
              <a:t>) </a:t>
            </a:r>
            <a:r>
              <a:rPr lang="en-US" sz="2400" dirty="0" smtClean="0"/>
              <a:t>her  favourite </a:t>
            </a:r>
            <a:r>
              <a:rPr lang="en-US" sz="2400" dirty="0"/>
              <a:t>song and everyone 2</a:t>
            </a:r>
            <a:r>
              <a:rPr lang="en-US" sz="2400" dirty="0" smtClean="0"/>
              <a:t>)….. </a:t>
            </a:r>
            <a:r>
              <a:rPr lang="en-US" sz="2400" dirty="0"/>
              <a:t>(</a:t>
            </a:r>
            <a:r>
              <a:rPr lang="en-US" sz="2400" dirty="0">
                <a:solidFill>
                  <a:srgbClr val="FF0000"/>
                </a:solidFill>
              </a:rPr>
              <a:t>dance</a:t>
            </a:r>
            <a:r>
              <a:rPr lang="en-US" sz="2400" dirty="0"/>
              <a:t>). Alison's husband 3</a:t>
            </a:r>
            <a:r>
              <a:rPr lang="en-US" sz="2400" dirty="0" smtClean="0"/>
              <a:t>) …..(</a:t>
            </a:r>
            <a:r>
              <a:rPr lang="en-US" sz="2400" dirty="0">
                <a:solidFill>
                  <a:srgbClr val="FF0000"/>
                </a:solidFill>
              </a:rPr>
              <a:t>order</a:t>
            </a:r>
            <a:r>
              <a:rPr lang="en-US" sz="2400" dirty="0"/>
              <a:t>) some champagne.</a:t>
            </a:r>
            <a:endParaRPr lang="ru-RU" sz="2400" dirty="0"/>
          </a:p>
          <a:p>
            <a:pPr>
              <a:buNone/>
            </a:pPr>
            <a:r>
              <a:rPr lang="en-US" sz="2400" dirty="0" smtClean="0"/>
              <a:t>      They </a:t>
            </a:r>
            <a:r>
              <a:rPr lang="en-US" sz="2400" dirty="0"/>
              <a:t>4</a:t>
            </a:r>
            <a:r>
              <a:rPr lang="en-US" sz="2400" dirty="0" smtClean="0"/>
              <a:t>)…..(</a:t>
            </a:r>
            <a:r>
              <a:rPr lang="en-US" sz="2400" dirty="0">
                <a:solidFill>
                  <a:srgbClr val="FF0000"/>
                </a:solidFill>
              </a:rPr>
              <a:t>start</a:t>
            </a:r>
            <a:r>
              <a:rPr lang="en-US" sz="2400" dirty="0"/>
              <a:t>) drinking </a:t>
            </a:r>
            <a:r>
              <a:rPr lang="en-US" sz="2400" dirty="0" smtClean="0"/>
              <a:t>it slowly</a:t>
            </a:r>
            <a:r>
              <a:rPr lang="en-US" sz="2400" dirty="0"/>
              <a:t>. Then she 5</a:t>
            </a:r>
            <a:r>
              <a:rPr lang="en-US" sz="2400" dirty="0" smtClean="0"/>
              <a:t>)…..(</a:t>
            </a:r>
            <a:r>
              <a:rPr lang="en-US" sz="2400" dirty="0">
                <a:solidFill>
                  <a:srgbClr val="FF0000"/>
                </a:solidFill>
              </a:rPr>
              <a:t>notice</a:t>
            </a:r>
            <a:r>
              <a:rPr lang="en-US" sz="2400" dirty="0"/>
              <a:t>) that he 6) </a:t>
            </a:r>
            <a:r>
              <a:rPr lang="en-US" sz="2400" dirty="0" smtClean="0"/>
              <a:t>…..(</a:t>
            </a:r>
            <a:r>
              <a:rPr lang="en-US" sz="2400" dirty="0" smtClean="0">
                <a:solidFill>
                  <a:srgbClr val="FF0000"/>
                </a:solidFill>
              </a:rPr>
              <a:t>hold</a:t>
            </a:r>
            <a:r>
              <a:rPr lang="en-US" sz="2400" dirty="0" smtClean="0"/>
              <a:t>)a small silver box in his hand.</a:t>
            </a:r>
          </a:p>
          <a:p>
            <a:r>
              <a:rPr lang="en-US" sz="2400" dirty="0" smtClean="0"/>
              <a:t> It </a:t>
            </a:r>
            <a:r>
              <a:rPr lang="en-US" sz="2400" dirty="0"/>
              <a:t>1</a:t>
            </a:r>
            <a:r>
              <a:rPr lang="en-US" sz="2400" dirty="0" smtClean="0"/>
              <a:t>)….. (</a:t>
            </a:r>
            <a:r>
              <a:rPr lang="en-US" sz="2400" dirty="0">
                <a:solidFill>
                  <a:srgbClr val="FF0000"/>
                </a:solidFill>
              </a:rPr>
              <a:t>be</a:t>
            </a:r>
            <a:r>
              <a:rPr lang="en-US" sz="2400" dirty="0"/>
              <a:t>) a cold wet </a:t>
            </a:r>
            <a:r>
              <a:rPr lang="en-US" sz="2400" dirty="0" smtClean="0"/>
              <a:t>night. Jonathon </a:t>
            </a:r>
            <a:r>
              <a:rPr lang="en-US" sz="2400" dirty="0"/>
              <a:t>2</a:t>
            </a:r>
            <a:r>
              <a:rPr lang="en-US" sz="2400" dirty="0" smtClean="0"/>
              <a:t>)…..(</a:t>
            </a:r>
            <a:r>
              <a:rPr lang="en-US" sz="2400" dirty="0">
                <a:solidFill>
                  <a:srgbClr val="FF0000"/>
                </a:solidFill>
              </a:rPr>
              <a:t>stand</a:t>
            </a:r>
            <a:r>
              <a:rPr lang="en-US" sz="2400" dirty="0"/>
              <a:t>) by the window </a:t>
            </a:r>
            <a:r>
              <a:rPr lang="en-US" sz="2400" dirty="0" smtClean="0"/>
              <a:t>  when </a:t>
            </a:r>
            <a:r>
              <a:rPr lang="en-US" sz="2400" dirty="0"/>
              <a:t>he 3</a:t>
            </a:r>
            <a:r>
              <a:rPr lang="en-US" sz="2400" dirty="0" smtClean="0"/>
              <a:t>)…..</a:t>
            </a:r>
            <a:r>
              <a:rPr lang="en-US" sz="2400" b="1" dirty="0" smtClean="0"/>
              <a:t>(</a:t>
            </a:r>
            <a:r>
              <a:rPr lang="en-US" sz="2400" b="1" dirty="0"/>
              <a:t>see) </a:t>
            </a:r>
            <a:r>
              <a:rPr lang="en-US" sz="2400" dirty="0"/>
              <a:t>a strange light in </a:t>
            </a:r>
            <a:r>
              <a:rPr lang="en-US" sz="2400" dirty="0" smtClean="0"/>
              <a:t>the sky</a:t>
            </a:r>
            <a:r>
              <a:rPr lang="en-US" sz="2400" dirty="0"/>
              <a:t>. Suddenly, he 4</a:t>
            </a:r>
            <a:r>
              <a:rPr lang="en-US" sz="2400" dirty="0" smtClean="0"/>
              <a:t>)…..</a:t>
            </a:r>
            <a:r>
              <a:rPr lang="en-US" sz="2400" dirty="0"/>
              <a:t>	</a:t>
            </a:r>
            <a:r>
              <a:rPr lang="en-US" sz="2400" dirty="0" smtClean="0"/>
              <a:t> (</a:t>
            </a:r>
            <a:r>
              <a:rPr lang="en-US" sz="2400" dirty="0">
                <a:solidFill>
                  <a:srgbClr val="FF0000"/>
                </a:solidFill>
              </a:rPr>
              <a:t>hear</a:t>
            </a:r>
            <a:r>
              <a:rPr lang="en-US" sz="2400" dirty="0"/>
              <a:t>) a loud bang so he 5</a:t>
            </a:r>
            <a:r>
              <a:rPr lang="en-US" sz="2400" dirty="0" smtClean="0"/>
              <a:t>)…..(</a:t>
            </a:r>
            <a:r>
              <a:rPr lang="en-US" sz="2400" dirty="0">
                <a:solidFill>
                  <a:srgbClr val="FF0000"/>
                </a:solidFill>
              </a:rPr>
              <a:t>go</a:t>
            </a:r>
            <a:r>
              <a:rPr lang="en-US" sz="2400" dirty="0"/>
              <a:t>) out onto the balcony. A </a:t>
            </a:r>
            <a:r>
              <a:rPr lang="en-US" sz="2400" dirty="0" smtClean="0"/>
              <a:t>strange  object </a:t>
            </a:r>
            <a:r>
              <a:rPr lang="en-US" sz="2400" dirty="0"/>
              <a:t>6</a:t>
            </a:r>
            <a:r>
              <a:rPr lang="en-US" sz="2400" dirty="0" smtClean="0"/>
              <a:t>) ….. </a:t>
            </a:r>
            <a:r>
              <a:rPr lang="en-US" sz="2400" dirty="0"/>
              <a:t>	</a:t>
            </a:r>
            <a:r>
              <a:rPr lang="en-US" sz="2400" dirty="0" smtClean="0"/>
              <a:t> (</a:t>
            </a:r>
            <a:r>
              <a:rPr lang="en-US" sz="2400" dirty="0">
                <a:solidFill>
                  <a:srgbClr val="FF0000"/>
                </a:solidFill>
              </a:rPr>
              <a:t>land</a:t>
            </a:r>
            <a:r>
              <a:rPr lang="en-US" sz="2400" dirty="0"/>
              <a:t>) in his garden!</a:t>
            </a:r>
            <a:endParaRPr lang="ru-RU" sz="2400" dirty="0"/>
          </a:p>
        </p:txBody>
      </p:sp>
      <p:sp>
        <p:nvSpPr>
          <p:cNvPr id="4" name="Пятно 1 3"/>
          <p:cNvSpPr/>
          <p:nvPr/>
        </p:nvSpPr>
        <p:spPr>
          <a:xfrm>
            <a:off x="357158" y="214290"/>
            <a:ext cx="1000132" cy="100013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6"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6"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6"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en-US" sz="3200" dirty="0"/>
              <a:t>We use </a:t>
            </a:r>
            <a:r>
              <a:rPr lang="en-US" sz="3200" dirty="0">
                <a:solidFill>
                  <a:srgbClr val="FFC000"/>
                </a:solidFill>
              </a:rPr>
              <a:t>time words </a:t>
            </a:r>
            <a:r>
              <a:rPr lang="en-US" sz="3200" dirty="0" smtClean="0"/>
              <a:t/>
            </a:r>
            <a:br>
              <a:rPr lang="en-US" sz="3200" dirty="0" smtClean="0"/>
            </a:br>
            <a:r>
              <a:rPr lang="en-US" sz="3200" dirty="0" smtClean="0"/>
              <a:t>(</a:t>
            </a:r>
            <a:r>
              <a:rPr lang="en-US" sz="3200" dirty="0">
                <a:solidFill>
                  <a:srgbClr val="FF0000"/>
                </a:solidFill>
              </a:rPr>
              <a:t>first, as soon as, after, then</a:t>
            </a:r>
            <a:r>
              <a:rPr lang="en-US" sz="3200" dirty="0"/>
              <a:t>, etc.) in stories to make the order in which events happen clear to the reader. </a:t>
            </a:r>
            <a:r>
              <a:rPr lang="en-US" sz="3200" dirty="0" smtClean="0"/>
              <a:t/>
            </a:r>
            <a:br>
              <a:rPr lang="en-US" sz="3200" dirty="0" smtClean="0"/>
            </a:br>
            <a:r>
              <a:rPr lang="en-US" sz="3200" i="1" dirty="0" smtClean="0"/>
              <a:t>e.g</a:t>
            </a:r>
            <a:r>
              <a:rPr lang="en-US" sz="3200" i="1" dirty="0"/>
              <a:t>. </a:t>
            </a:r>
            <a:r>
              <a:rPr lang="en-US" sz="3200" i="1" dirty="0">
                <a:solidFill>
                  <a:srgbClr val="FF0000"/>
                </a:solidFill>
              </a:rPr>
              <a:t>As soon as </a:t>
            </a:r>
            <a:r>
              <a:rPr lang="en-US" sz="3200" i="1" dirty="0"/>
              <a:t>she got into the water, </a:t>
            </a:r>
            <a:r>
              <a:rPr lang="en-US" sz="3200" i="1" dirty="0" smtClean="0"/>
              <a:t/>
            </a:r>
            <a:br>
              <a:rPr lang="en-US" sz="3200" i="1" dirty="0" smtClean="0"/>
            </a:br>
            <a:r>
              <a:rPr lang="en-US" sz="3200" i="1" dirty="0" smtClean="0"/>
              <a:t>she </a:t>
            </a:r>
            <a:r>
              <a:rPr lang="en-US" sz="3200" i="1" dirty="0"/>
              <a:t>swam ...</a:t>
            </a:r>
            <a:r>
              <a:rPr lang="ru-RU" sz="3200" dirty="0"/>
              <a:t/>
            </a:r>
            <a:br>
              <a:rPr lang="ru-RU" sz="3200" dirty="0"/>
            </a:br>
            <a:r>
              <a:rPr lang="en-US" sz="3200" i="1" dirty="0">
                <a:solidFill>
                  <a:srgbClr val="FF0000"/>
                </a:solidFill>
              </a:rPr>
              <a:t>After </a:t>
            </a:r>
            <a:r>
              <a:rPr lang="en-US" sz="3200" i="1" dirty="0"/>
              <a:t>she had swum a short distance, she ...</a:t>
            </a:r>
            <a:r>
              <a:rPr lang="ru-RU" sz="3200" dirty="0"/>
              <a:t/>
            </a:r>
            <a:br>
              <a:rPr lang="ru-RU" sz="3200" dirty="0"/>
            </a:br>
            <a:r>
              <a:rPr lang="en-US" sz="3200" i="1" dirty="0">
                <a:solidFill>
                  <a:srgbClr val="FF0000"/>
                </a:solidFill>
              </a:rPr>
              <a:t>Then</a:t>
            </a:r>
            <a:r>
              <a:rPr lang="en-US" sz="3200" i="1" dirty="0"/>
              <a:t> she saw the seal.</a:t>
            </a: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lstStyle/>
          <a:p>
            <a:endParaRPr lang="ru-RU" dirty="0"/>
          </a:p>
        </p:txBody>
      </p:sp>
      <p:pic>
        <p:nvPicPr>
          <p:cNvPr id="3" name="Picture 2"/>
          <p:cNvPicPr>
            <a:picLocks noChangeAspect="1" noChangeArrowheads="1"/>
          </p:cNvPicPr>
          <p:nvPr/>
        </p:nvPicPr>
        <p:blipFill>
          <a:blip r:embed="rId2">
            <a:lum bright="28000" contrast="1000"/>
          </a:blip>
          <a:stretch>
            <a:fillRect/>
          </a:stretch>
        </p:blipFill>
        <p:spPr bwMode="auto">
          <a:xfrm>
            <a:off x="214282" y="1214422"/>
            <a:ext cx="9286940" cy="428628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42852"/>
            <a:ext cx="7872442" cy="1143000"/>
          </a:xfrm>
        </p:spPr>
        <p:txBody>
          <a:bodyPr>
            <a:normAutofit fontScale="90000"/>
          </a:bodyPr>
          <a:lstStyle/>
          <a:p>
            <a:r>
              <a:rPr lang="en-US" sz="2800" dirty="0">
                <a:solidFill>
                  <a:srgbClr val="3333FF"/>
                </a:solidFill>
              </a:rPr>
              <a:t>First read the story below and put the paragraphs in the correct order. Then, circle the correct time words.</a:t>
            </a:r>
            <a:r>
              <a:rPr lang="ru-RU" sz="2800" dirty="0">
                <a:solidFill>
                  <a:srgbClr val="3333FF"/>
                </a:solidFill>
              </a:rPr>
              <a:t/>
            </a:r>
            <a:br>
              <a:rPr lang="ru-RU" sz="2800" dirty="0">
                <a:solidFill>
                  <a:srgbClr val="3333FF"/>
                </a:solidFill>
              </a:rPr>
            </a:br>
            <a:endParaRPr lang="ru-RU" sz="2800" dirty="0">
              <a:solidFill>
                <a:srgbClr val="3333FF"/>
              </a:solidFill>
            </a:endParaRPr>
          </a:p>
        </p:txBody>
      </p:sp>
      <p:sp>
        <p:nvSpPr>
          <p:cNvPr id="3" name="Содержимое 2"/>
          <p:cNvSpPr>
            <a:spLocks noGrp="1"/>
          </p:cNvSpPr>
          <p:nvPr>
            <p:ph idx="1"/>
          </p:nvPr>
        </p:nvSpPr>
        <p:spPr>
          <a:xfrm>
            <a:off x="214282" y="928670"/>
            <a:ext cx="8643966" cy="5929330"/>
          </a:xfrm>
        </p:spPr>
        <p:txBody>
          <a:bodyPr>
            <a:noAutofit/>
          </a:bodyPr>
          <a:lstStyle/>
          <a:p>
            <a:r>
              <a:rPr lang="en-US" sz="2200" b="1" dirty="0" smtClean="0"/>
              <a:t> </a:t>
            </a:r>
            <a:r>
              <a:rPr lang="en-US" sz="2200" b="1" dirty="0" smtClean="0">
                <a:solidFill>
                  <a:srgbClr val="FF0000"/>
                </a:solidFill>
              </a:rPr>
              <a:t>Before/When</a:t>
            </a:r>
            <a:r>
              <a:rPr lang="en-US" sz="2200" b="1" dirty="0" smtClean="0"/>
              <a:t> </a:t>
            </a:r>
            <a:r>
              <a:rPr lang="en-US" sz="2200" dirty="0"/>
              <a:t>they could do anything, something pushed the boat into the air from below. The next thing they knew they were in the water. Pam held on to Freddy and they swam quickly back to the shore. </a:t>
            </a:r>
            <a:r>
              <a:rPr lang="en-US" sz="2200" b="1" dirty="0" smtClean="0">
                <a:solidFill>
                  <a:srgbClr val="FF0000"/>
                </a:solidFill>
              </a:rPr>
              <a:t>As</a:t>
            </a:r>
            <a:r>
              <a:rPr lang="en-US" sz="2200" b="1" dirty="0" smtClean="0"/>
              <a:t> </a:t>
            </a:r>
            <a:r>
              <a:rPr lang="en-US" sz="2200" b="1" dirty="0">
                <a:solidFill>
                  <a:srgbClr val="FF0000"/>
                </a:solidFill>
              </a:rPr>
              <a:t>soon as/When </a:t>
            </a:r>
            <a:r>
              <a:rPr lang="en-US" sz="2200" dirty="0"/>
              <a:t>they looked back at the lake, nothing was there, not even their boat! </a:t>
            </a:r>
            <a:endParaRPr lang="en-US" sz="2200" dirty="0" smtClean="0"/>
          </a:p>
          <a:p>
            <a:r>
              <a:rPr lang="en-US" sz="2200" dirty="0" smtClean="0"/>
              <a:t>It </a:t>
            </a:r>
            <a:r>
              <a:rPr lang="en-US" sz="2200" dirty="0"/>
              <a:t>was around midnight and there was a full moon over the lake. The sky was clear and the stars were shining brightly. The night seemed to be full of magic and mystery. Freddy and Pam had decided to go night-fishing.</a:t>
            </a:r>
            <a:endParaRPr lang="ru-RU" sz="2200" dirty="0"/>
          </a:p>
          <a:p>
            <a:r>
              <a:rPr lang="en-US" sz="2200" dirty="0"/>
              <a:t>They felt really puzzled about what had happened. It was a very strange experience and they still don't know what the thing in the water was. But there is a full moon again soon and they are planning to go back to the lake!</a:t>
            </a:r>
            <a:endParaRPr lang="ru-RU" sz="2200" dirty="0"/>
          </a:p>
          <a:p>
            <a:r>
              <a:rPr lang="en-US" sz="2200" b="1" dirty="0">
                <a:solidFill>
                  <a:srgbClr val="FF0000"/>
                </a:solidFill>
              </a:rPr>
              <a:t>As/First </a:t>
            </a:r>
            <a:r>
              <a:rPr lang="en-US" sz="2200" dirty="0"/>
              <a:t>they were rowing to the middle of the lake they saw a huge black shape in the water. Freddy had brought a torch with him so he pointed it at the strange thing. </a:t>
            </a:r>
            <a:r>
              <a:rPr lang="en-US" sz="2200" b="1" dirty="0">
                <a:solidFill>
                  <a:srgbClr val="FF0000"/>
                </a:solidFill>
              </a:rPr>
              <a:t>After/Then,</a:t>
            </a:r>
            <a:r>
              <a:rPr lang="en-US" sz="2200" b="1" dirty="0"/>
              <a:t> </a:t>
            </a:r>
            <a:r>
              <a:rPr lang="en-US" sz="2200" dirty="0"/>
              <a:t>suddenly, it disappeared under the </a:t>
            </a:r>
            <a:r>
              <a:rPr lang="en-US" sz="2200" dirty="0" smtClean="0"/>
              <a:t>surface.</a:t>
            </a:r>
            <a:endParaRPr lang="ru-RU" sz="2200" dirty="0"/>
          </a:p>
        </p:txBody>
      </p:sp>
      <p:sp>
        <p:nvSpPr>
          <p:cNvPr id="4" name="Пятно 1 3"/>
          <p:cNvSpPr/>
          <p:nvPr/>
        </p:nvSpPr>
        <p:spPr>
          <a:xfrm>
            <a:off x="214282" y="0"/>
            <a:ext cx="1071538" cy="85725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12"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12"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en-US" sz="2800" dirty="0" smtClean="0">
                <a:solidFill>
                  <a:srgbClr val="3333FF"/>
                </a:solidFill>
              </a:rPr>
              <a:t>       Read   the   story   in   Ex.   </a:t>
            </a:r>
            <a:r>
              <a:rPr lang="ru-RU" sz="2800" dirty="0" smtClean="0">
                <a:solidFill>
                  <a:srgbClr val="3333FF"/>
                </a:solidFill>
              </a:rPr>
              <a:t>7   </a:t>
            </a:r>
            <a:r>
              <a:rPr lang="en-US" sz="2800" dirty="0" smtClean="0">
                <a:solidFill>
                  <a:srgbClr val="3333FF"/>
                </a:solidFill>
              </a:rPr>
              <a:t>again   and underline </a:t>
            </a:r>
            <a:r>
              <a:rPr lang="en-US" sz="2800" dirty="0" smtClean="0"/>
              <a:t/>
            </a:r>
            <a:br>
              <a:rPr lang="en-US" sz="2800" dirty="0" smtClean="0"/>
            </a:br>
            <a:r>
              <a:rPr lang="ru-RU" sz="2800" dirty="0" smtClean="0"/>
              <a:t/>
            </a:r>
            <a:br>
              <a:rPr lang="ru-RU" sz="2800" dirty="0" smtClean="0"/>
            </a:br>
            <a:r>
              <a:rPr lang="en-US" sz="2800" dirty="0" smtClean="0"/>
              <a:t>- the sentence which describes </a:t>
            </a:r>
            <a:r>
              <a:rPr lang="en-US" sz="2800" i="1" dirty="0" smtClean="0">
                <a:solidFill>
                  <a:srgbClr val="3333FF"/>
                </a:solidFill>
              </a:rPr>
              <a:t>the weather.</a:t>
            </a:r>
            <a:r>
              <a:rPr lang="en-US" sz="2800" i="1" dirty="0"/>
              <a:t/>
            </a:r>
            <a:br>
              <a:rPr lang="en-US" sz="2800" i="1" dirty="0"/>
            </a:br>
            <a:r>
              <a:rPr lang="en-US" sz="2800" i="1" dirty="0" smtClean="0"/>
              <a:t/>
            </a:r>
            <a:br>
              <a:rPr lang="en-US" sz="2800" i="1" dirty="0" smtClean="0"/>
            </a:br>
            <a:r>
              <a:rPr lang="en-US" sz="2800" i="1" dirty="0" smtClean="0"/>
              <a:t>-</a:t>
            </a:r>
            <a:r>
              <a:rPr lang="en-US" sz="2800" dirty="0" smtClean="0"/>
              <a:t>the    sentence    which    describes    </a:t>
            </a:r>
            <a:r>
              <a:rPr lang="en-US" sz="2800" i="1" dirty="0" smtClean="0">
                <a:solidFill>
                  <a:srgbClr val="3333FF"/>
                </a:solidFill>
              </a:rPr>
              <a:t>the     atmosphere.</a:t>
            </a:r>
            <a:r>
              <a:rPr lang="en-US" sz="2800" i="1" dirty="0"/>
              <a:t/>
            </a:r>
            <a:br>
              <a:rPr lang="en-US" sz="2800" i="1" dirty="0"/>
            </a:br>
            <a:r>
              <a:rPr lang="en-US" sz="2800" dirty="0" smtClean="0"/>
              <a:t> -the adjectives which describe </a:t>
            </a:r>
            <a:r>
              <a:rPr lang="en-US" sz="2800" i="1" dirty="0" smtClean="0">
                <a:solidFill>
                  <a:srgbClr val="3333FF"/>
                </a:solidFill>
              </a:rPr>
              <a:t>feelings. </a:t>
            </a:r>
            <a:r>
              <a:rPr lang="en-US" sz="2800" i="1" dirty="0" smtClean="0"/>
              <a:t/>
            </a:r>
            <a:br>
              <a:rPr lang="en-US" sz="2800" i="1" dirty="0" smtClean="0"/>
            </a:br>
            <a:r>
              <a:rPr lang="en-US" sz="2800" i="1" dirty="0" smtClean="0"/>
              <a:t/>
            </a:r>
            <a:br>
              <a:rPr lang="en-US" sz="2800" i="1" dirty="0" smtClean="0"/>
            </a:br>
            <a:r>
              <a:rPr lang="en-US" sz="2800" dirty="0" smtClean="0"/>
              <a:t>         -the sentence(s) which create(s) </a:t>
            </a:r>
            <a:r>
              <a:rPr lang="en-US" sz="2800" i="1" dirty="0" smtClean="0">
                <a:solidFill>
                  <a:srgbClr val="3333FF"/>
                </a:solidFill>
              </a:rPr>
              <a:t>mystery or suspense</a:t>
            </a:r>
            <a:r>
              <a:rPr lang="en-US" sz="2800" dirty="0" smtClean="0">
                <a:solidFill>
                  <a:srgbClr val="3333FF"/>
                </a:solidFill>
              </a:rPr>
              <a:t>.</a:t>
            </a:r>
            <a:endParaRPr lang="ru-RU" sz="2800" dirty="0">
              <a:solidFill>
                <a:srgbClr val="3333FF"/>
              </a:solidFill>
            </a:endParaRPr>
          </a:p>
        </p:txBody>
      </p:sp>
      <p:sp>
        <p:nvSpPr>
          <p:cNvPr id="3" name="Пятно 1 2"/>
          <p:cNvSpPr/>
          <p:nvPr/>
        </p:nvSpPr>
        <p:spPr>
          <a:xfrm>
            <a:off x="357158" y="357166"/>
            <a:ext cx="1285884" cy="92869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14290"/>
            <a:ext cx="7715304" cy="1500198"/>
          </a:xfrm>
        </p:spPr>
        <p:txBody>
          <a:bodyPr>
            <a:normAutofit fontScale="90000"/>
          </a:bodyPr>
          <a:lstStyle/>
          <a:p>
            <a:pPr algn="just"/>
            <a:r>
              <a:rPr lang="en-US" sz="2400" dirty="0">
                <a:solidFill>
                  <a:srgbClr val="3333FF"/>
                </a:solidFill>
              </a:rPr>
              <a:t>Join   the   two   columns   below   to   </a:t>
            </a:r>
            <a:r>
              <a:rPr lang="en-US" sz="2400" dirty="0" smtClean="0">
                <a:solidFill>
                  <a:srgbClr val="3333FF"/>
                </a:solidFill>
              </a:rPr>
              <a:t>make complete sentences.</a:t>
            </a:r>
            <a:r>
              <a:rPr lang="en-US" sz="2400" dirty="0">
                <a:solidFill>
                  <a:srgbClr val="3333FF"/>
                </a:solidFill>
              </a:rPr>
              <a:t> </a:t>
            </a:r>
            <a:r>
              <a:rPr lang="en-US" sz="2400" dirty="0" smtClean="0"/>
              <a:t/>
            </a:r>
            <a:br>
              <a:rPr lang="en-US" sz="2400" dirty="0" smtClean="0"/>
            </a:br>
            <a:r>
              <a:rPr lang="en-US" sz="2400" dirty="0" smtClean="0">
                <a:solidFill>
                  <a:srgbClr val="7030A0"/>
                </a:solidFill>
              </a:rPr>
              <a:t>Now </a:t>
            </a:r>
            <a:r>
              <a:rPr lang="en-US" sz="2400" dirty="0">
                <a:solidFill>
                  <a:srgbClr val="7030A0"/>
                </a:solidFill>
              </a:rPr>
              <a:t>put the sentences in the correct order and try to tell the story.</a:t>
            </a:r>
            <a:r>
              <a:rPr lang="ru-RU" sz="2400" dirty="0"/>
              <a:t/>
            </a:r>
            <a:br>
              <a:rPr lang="ru-RU" sz="2400" dirty="0"/>
            </a:br>
            <a:endParaRPr lang="ru-RU" sz="2400" dirty="0"/>
          </a:p>
        </p:txBody>
      </p:sp>
      <p:sp>
        <p:nvSpPr>
          <p:cNvPr id="3" name="Содержимое 2"/>
          <p:cNvSpPr>
            <a:spLocks noGrp="1"/>
          </p:cNvSpPr>
          <p:nvPr>
            <p:ph sz="half" idx="1"/>
          </p:nvPr>
        </p:nvSpPr>
        <p:spPr>
          <a:xfrm>
            <a:off x="642910" y="1571612"/>
            <a:ext cx="4000528" cy="4786346"/>
          </a:xfrm>
        </p:spPr>
        <p:txBody>
          <a:bodyPr>
            <a:normAutofit fontScale="85000" lnSpcReduction="10000"/>
          </a:bodyPr>
          <a:lstStyle/>
          <a:p>
            <a:r>
              <a:rPr lang="en-US" dirty="0">
                <a:solidFill>
                  <a:srgbClr val="00B050"/>
                </a:solidFill>
              </a:rPr>
              <a:t>He opened </a:t>
            </a:r>
            <a:r>
              <a:rPr lang="en-US" dirty="0" smtClean="0">
                <a:solidFill>
                  <a:srgbClr val="00B050"/>
                </a:solidFill>
              </a:rPr>
              <a:t>the  door</a:t>
            </a:r>
          </a:p>
          <a:p>
            <a:pPr>
              <a:buNone/>
            </a:pPr>
            <a:endParaRPr lang="ru-RU" dirty="0"/>
          </a:p>
          <a:p>
            <a:r>
              <a:rPr lang="en-US" dirty="0">
                <a:solidFill>
                  <a:schemeClr val="accent6">
                    <a:lumMod val="75000"/>
                  </a:schemeClr>
                </a:solidFill>
              </a:rPr>
              <a:t>Suddenly, </a:t>
            </a:r>
            <a:r>
              <a:rPr lang="en-US" dirty="0" smtClean="0">
                <a:solidFill>
                  <a:schemeClr val="accent6">
                    <a:lumMod val="75000"/>
                  </a:schemeClr>
                </a:solidFill>
              </a:rPr>
              <a:t>there was </a:t>
            </a:r>
            <a:r>
              <a:rPr lang="en-US" dirty="0">
                <a:solidFill>
                  <a:schemeClr val="accent6">
                    <a:lumMod val="75000"/>
                  </a:schemeClr>
                </a:solidFill>
              </a:rPr>
              <a:t>a knock </a:t>
            </a:r>
            <a:r>
              <a:rPr lang="en-US" dirty="0" smtClean="0">
                <a:solidFill>
                  <a:schemeClr val="accent6">
                    <a:lumMod val="75000"/>
                  </a:schemeClr>
                </a:solidFill>
              </a:rPr>
              <a:t>on  the </a:t>
            </a:r>
            <a:r>
              <a:rPr lang="en-US" dirty="0">
                <a:solidFill>
                  <a:schemeClr val="accent6">
                    <a:lumMod val="75000"/>
                  </a:schemeClr>
                </a:solidFill>
              </a:rPr>
              <a:t>door</a:t>
            </a:r>
            <a:endParaRPr lang="ru-RU" dirty="0">
              <a:solidFill>
                <a:schemeClr val="accent6">
                  <a:lumMod val="75000"/>
                </a:schemeClr>
              </a:solidFill>
            </a:endParaRPr>
          </a:p>
          <a:p>
            <a:r>
              <a:rPr lang="en-US" dirty="0"/>
              <a:t>It was New </a:t>
            </a:r>
            <a:r>
              <a:rPr lang="en-US" dirty="0" smtClean="0"/>
              <a:t>Year's  Eve</a:t>
            </a:r>
          </a:p>
          <a:p>
            <a:endParaRPr lang="ru-RU" dirty="0">
              <a:solidFill>
                <a:srgbClr val="FFFF00"/>
              </a:solidFill>
            </a:endParaRPr>
          </a:p>
          <a:p>
            <a:r>
              <a:rPr lang="en-US" dirty="0">
                <a:solidFill>
                  <a:srgbClr val="FFFF00"/>
                </a:solidFill>
              </a:rPr>
              <a:t>The man was </a:t>
            </a:r>
            <a:r>
              <a:rPr lang="en-US" dirty="0" smtClean="0">
                <a:solidFill>
                  <a:srgbClr val="FFFF00"/>
                </a:solidFill>
              </a:rPr>
              <a:t>a millionaire</a:t>
            </a:r>
          </a:p>
          <a:p>
            <a:pPr>
              <a:buNone/>
            </a:pPr>
            <a:endParaRPr lang="ru-RU" dirty="0"/>
          </a:p>
          <a:p>
            <a:r>
              <a:rPr lang="en-US" dirty="0">
                <a:solidFill>
                  <a:srgbClr val="FF66CC"/>
                </a:solidFill>
              </a:rPr>
              <a:t>The   old   </a:t>
            </a:r>
            <a:r>
              <a:rPr lang="en-US" dirty="0" smtClean="0">
                <a:solidFill>
                  <a:srgbClr val="FF66CC"/>
                </a:solidFill>
              </a:rPr>
              <a:t>man needed help</a:t>
            </a:r>
          </a:p>
          <a:p>
            <a:pPr>
              <a:buNone/>
            </a:pPr>
            <a:endParaRPr lang="ru-RU" dirty="0"/>
          </a:p>
          <a:p>
            <a:r>
              <a:rPr lang="en-US" dirty="0">
                <a:solidFill>
                  <a:srgbClr val="3333FF"/>
                </a:solidFill>
              </a:rPr>
              <a:t>Tom was upstairs</a:t>
            </a:r>
            <a:endParaRPr lang="ru-RU" dirty="0">
              <a:solidFill>
                <a:srgbClr val="3333FF"/>
              </a:solidFill>
            </a:endParaRPr>
          </a:p>
          <a:p>
            <a:pPr>
              <a:buNone/>
            </a:pPr>
            <a:r>
              <a:rPr lang="en-US" dirty="0" smtClean="0">
                <a:solidFill>
                  <a:srgbClr val="3333FF"/>
                </a:solidFill>
              </a:rPr>
              <a:t>     getting </a:t>
            </a:r>
            <a:r>
              <a:rPr lang="en-US" dirty="0">
                <a:solidFill>
                  <a:srgbClr val="3333FF"/>
                </a:solidFill>
              </a:rPr>
              <a:t>ready</a:t>
            </a:r>
            <a:endParaRPr lang="ru-RU" dirty="0">
              <a:solidFill>
                <a:srgbClr val="3333FF"/>
              </a:solidFill>
            </a:endParaRPr>
          </a:p>
        </p:txBody>
      </p:sp>
      <p:sp>
        <p:nvSpPr>
          <p:cNvPr id="4" name="Содержимое 3"/>
          <p:cNvSpPr>
            <a:spLocks noGrp="1"/>
          </p:cNvSpPr>
          <p:nvPr>
            <p:ph sz="half" idx="2"/>
          </p:nvPr>
        </p:nvSpPr>
        <p:spPr>
          <a:xfrm>
            <a:off x="4648200" y="1600200"/>
            <a:ext cx="4038600" cy="4900634"/>
          </a:xfrm>
        </p:spPr>
        <p:txBody>
          <a:bodyPr>
            <a:normAutofit fontScale="85000" lnSpcReduction="10000"/>
          </a:bodyPr>
          <a:lstStyle/>
          <a:p>
            <a:r>
              <a:rPr lang="en-US" dirty="0">
                <a:solidFill>
                  <a:srgbClr val="3333FF"/>
                </a:solidFill>
              </a:rPr>
              <a:t>because he was </a:t>
            </a:r>
            <a:r>
              <a:rPr lang="en-US" dirty="0" smtClean="0">
                <a:solidFill>
                  <a:srgbClr val="3333FF"/>
                </a:solidFill>
              </a:rPr>
              <a:t>going to </a:t>
            </a:r>
            <a:r>
              <a:rPr lang="en-US" dirty="0">
                <a:solidFill>
                  <a:srgbClr val="3333FF"/>
                </a:solidFill>
              </a:rPr>
              <a:t>a party.</a:t>
            </a:r>
            <a:endParaRPr lang="ru-RU" dirty="0">
              <a:solidFill>
                <a:srgbClr val="3333FF"/>
              </a:solidFill>
            </a:endParaRPr>
          </a:p>
          <a:p>
            <a:r>
              <a:rPr lang="en-US" dirty="0"/>
              <a:t>and it was </a:t>
            </a:r>
            <a:r>
              <a:rPr lang="en-US" dirty="0" smtClean="0"/>
              <a:t>snowing  heavily.</a:t>
            </a:r>
          </a:p>
          <a:p>
            <a:pPr>
              <a:buNone/>
            </a:pPr>
            <a:endParaRPr lang="ru-RU" dirty="0"/>
          </a:p>
          <a:p>
            <a:r>
              <a:rPr lang="en-US" dirty="0">
                <a:solidFill>
                  <a:srgbClr val="00B050"/>
                </a:solidFill>
              </a:rPr>
              <a:t>and saw an old </a:t>
            </a:r>
            <a:r>
              <a:rPr lang="en-US" dirty="0" smtClean="0">
                <a:solidFill>
                  <a:srgbClr val="00B050"/>
                </a:solidFill>
              </a:rPr>
              <a:t>man standing  there</a:t>
            </a:r>
            <a:r>
              <a:rPr lang="en-US" dirty="0">
                <a:solidFill>
                  <a:srgbClr val="00B050"/>
                </a:solidFill>
              </a:rPr>
              <a:t>.</a:t>
            </a:r>
            <a:endParaRPr lang="ru-RU" dirty="0">
              <a:solidFill>
                <a:srgbClr val="00B050"/>
              </a:solidFill>
            </a:endParaRPr>
          </a:p>
          <a:p>
            <a:r>
              <a:rPr lang="en-US" dirty="0">
                <a:solidFill>
                  <a:srgbClr val="FF66CC"/>
                </a:solidFill>
              </a:rPr>
              <a:t>because he had </a:t>
            </a:r>
            <a:r>
              <a:rPr lang="en-US" dirty="0" smtClean="0">
                <a:solidFill>
                  <a:srgbClr val="FF66CC"/>
                </a:solidFill>
              </a:rPr>
              <a:t>got lost </a:t>
            </a:r>
            <a:r>
              <a:rPr lang="en-US" dirty="0">
                <a:solidFill>
                  <a:srgbClr val="FF66CC"/>
                </a:solidFill>
              </a:rPr>
              <a:t>in the snow.</a:t>
            </a:r>
            <a:endParaRPr lang="ru-RU" dirty="0">
              <a:solidFill>
                <a:srgbClr val="FF66CC"/>
              </a:solidFill>
            </a:endParaRPr>
          </a:p>
          <a:p>
            <a:r>
              <a:rPr lang="en-US" dirty="0">
                <a:solidFill>
                  <a:schemeClr val="accent6">
                    <a:lumMod val="75000"/>
                  </a:schemeClr>
                </a:solidFill>
              </a:rPr>
              <a:t>so </a:t>
            </a:r>
            <a:r>
              <a:rPr lang="en-US" dirty="0" smtClean="0">
                <a:solidFill>
                  <a:schemeClr val="accent6">
                    <a:lumMod val="75000"/>
                  </a:schemeClr>
                </a:solidFill>
              </a:rPr>
              <a:t>  </a:t>
            </a:r>
            <a:r>
              <a:rPr lang="en-US" dirty="0">
                <a:solidFill>
                  <a:schemeClr val="accent6">
                    <a:lumMod val="75000"/>
                  </a:schemeClr>
                </a:solidFill>
              </a:rPr>
              <a:t>Tom     </a:t>
            </a:r>
            <a:r>
              <a:rPr lang="en-US" dirty="0" smtClean="0">
                <a:solidFill>
                  <a:schemeClr val="accent6">
                    <a:lumMod val="75000"/>
                  </a:schemeClr>
                </a:solidFill>
              </a:rPr>
              <a:t>went downstairs        and  opened </a:t>
            </a:r>
            <a:r>
              <a:rPr lang="en-US" dirty="0">
                <a:solidFill>
                  <a:schemeClr val="accent6">
                    <a:lumMod val="75000"/>
                  </a:schemeClr>
                </a:solidFill>
              </a:rPr>
              <a:t>it.</a:t>
            </a:r>
            <a:endParaRPr lang="ru-RU" dirty="0">
              <a:solidFill>
                <a:schemeClr val="accent6">
                  <a:lumMod val="75000"/>
                </a:schemeClr>
              </a:solidFill>
            </a:endParaRPr>
          </a:p>
          <a:p>
            <a:r>
              <a:rPr lang="en-US" dirty="0">
                <a:solidFill>
                  <a:srgbClr val="FFFF00"/>
                </a:solidFill>
              </a:rPr>
              <a:t>so he gave Tom a large</a:t>
            </a:r>
            <a:endParaRPr lang="ru-RU" dirty="0">
              <a:solidFill>
                <a:srgbClr val="FFFF00"/>
              </a:solidFill>
            </a:endParaRPr>
          </a:p>
          <a:p>
            <a:pPr>
              <a:buNone/>
            </a:pPr>
            <a:r>
              <a:rPr lang="en-US" dirty="0">
                <a:solidFill>
                  <a:srgbClr val="FFFF00"/>
                </a:solidFill>
              </a:rPr>
              <a:t>reward for helping </a:t>
            </a:r>
            <a:r>
              <a:rPr lang="en-US" dirty="0" smtClean="0">
                <a:solidFill>
                  <a:srgbClr val="FFFF00"/>
                </a:solidFill>
              </a:rPr>
              <a:t>him.</a:t>
            </a:r>
            <a:endParaRPr lang="ru-RU" dirty="0">
              <a:solidFill>
                <a:srgbClr val="FFFF00"/>
              </a:solidFill>
            </a:endParaRPr>
          </a:p>
          <a:p>
            <a:endParaRPr lang="ru-RU" dirty="0"/>
          </a:p>
        </p:txBody>
      </p:sp>
      <p:sp>
        <p:nvSpPr>
          <p:cNvPr id="5" name="Пятно 1 4"/>
          <p:cNvSpPr/>
          <p:nvPr/>
        </p:nvSpPr>
        <p:spPr>
          <a:xfrm>
            <a:off x="214282" y="428604"/>
            <a:ext cx="1071570" cy="92869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circle(in)">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circle(in)">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circle(in)">
                                      <p:cBhvr>
                                        <p:cTn id="31" dur="2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ircle(in)">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circle(in)">
                                      <p:cBhvr>
                                        <p:cTn id="41" dur="20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circle(in)">
                                      <p:cBhvr>
                                        <p:cTn id="46" dur="20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circle(in)">
                                      <p:cBhvr>
                                        <p:cTn id="51" dur="20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circle(in)">
                                      <p:cBhvr>
                                        <p:cTn id="56" dur="2000"/>
                                        <p:tgtEl>
                                          <p:spTgt spid="4">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circle(in)">
                                      <p:cBhvr>
                                        <p:cTn id="61" dur="2000"/>
                                        <p:tgtEl>
                                          <p:spTgt spid="4">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4">
                                            <p:txEl>
                                              <p:pRg st="3" end="3"/>
                                            </p:txEl>
                                          </p:spTgt>
                                        </p:tgtEl>
                                        <p:attrNameLst>
                                          <p:attrName>style.visibility</p:attrName>
                                        </p:attrNameLst>
                                      </p:cBhvr>
                                      <p:to>
                                        <p:strVal val="visible"/>
                                      </p:to>
                                    </p:set>
                                    <p:animEffect transition="in" filter="circle(in)">
                                      <p:cBhvr>
                                        <p:cTn id="66" dur="2000"/>
                                        <p:tgtEl>
                                          <p:spTgt spid="4">
                                            <p:txEl>
                                              <p:pRg st="3" end="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circle(in)">
                                      <p:cBhvr>
                                        <p:cTn id="71" dur="20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circle(in)">
                                      <p:cBhvr>
                                        <p:cTn id="76" dur="2000"/>
                                        <p:tgtEl>
                                          <p:spTgt spid="4">
                                            <p:txEl>
                                              <p:pRg st="5" end="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4">
                                            <p:txEl>
                                              <p:pRg st="6" end="6"/>
                                            </p:txEl>
                                          </p:spTgt>
                                        </p:tgtEl>
                                        <p:attrNameLst>
                                          <p:attrName>style.visibility</p:attrName>
                                        </p:attrNameLst>
                                      </p:cBhvr>
                                      <p:to>
                                        <p:strVal val="visible"/>
                                      </p:to>
                                    </p:set>
                                    <p:animEffect transition="in" filter="circle(in)">
                                      <p:cBhvr>
                                        <p:cTn id="81" dur="2000"/>
                                        <p:tgtEl>
                                          <p:spTgt spid="4">
                                            <p:txEl>
                                              <p:pRg st="6" end="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6" presetClass="entr" presetSubtype="16" fill="hold" grpId="0" nodeType="clickEffect">
                                  <p:stCondLst>
                                    <p:cond delay="0"/>
                                  </p:stCondLst>
                                  <p:childTnLst>
                                    <p:set>
                                      <p:cBhvr>
                                        <p:cTn id="85" dur="1" fill="hold">
                                          <p:stCondLst>
                                            <p:cond delay="0"/>
                                          </p:stCondLst>
                                        </p:cTn>
                                        <p:tgtEl>
                                          <p:spTgt spid="4">
                                            <p:txEl>
                                              <p:pRg st="7" end="7"/>
                                            </p:txEl>
                                          </p:spTgt>
                                        </p:tgtEl>
                                        <p:attrNameLst>
                                          <p:attrName>style.visibility</p:attrName>
                                        </p:attrNameLst>
                                      </p:cBhvr>
                                      <p:to>
                                        <p:strVal val="visible"/>
                                      </p:to>
                                    </p:set>
                                    <p:animEffect transition="in" filter="circle(in)">
                                      <p:cBhvr>
                                        <p:cTn id="86"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a:solidFill>
                  <a:srgbClr val="FF66CC"/>
                </a:solidFill>
              </a:rPr>
              <a:t>CAN </a:t>
            </a:r>
            <a:r>
              <a:rPr lang="en-US" sz="2800" b="1" dirty="0" smtClean="0">
                <a:solidFill>
                  <a:srgbClr val="FF66CC"/>
                </a:solidFill>
              </a:rPr>
              <a:t> YOU  WRITE  </a:t>
            </a:r>
            <a:r>
              <a:rPr lang="en-US" sz="2800" b="1" dirty="0">
                <a:solidFill>
                  <a:srgbClr val="FF66CC"/>
                </a:solidFill>
              </a:rPr>
              <a:t>A </a:t>
            </a:r>
            <a:r>
              <a:rPr lang="en-US" sz="2800" b="1" dirty="0" smtClean="0">
                <a:solidFill>
                  <a:srgbClr val="FF66CC"/>
                </a:solidFill>
              </a:rPr>
              <a:t> GOOD  STORY</a:t>
            </a:r>
            <a:r>
              <a:rPr lang="en-US" sz="2800" b="1" dirty="0">
                <a:solidFill>
                  <a:srgbClr val="FF66CC"/>
                </a:solidFill>
              </a:rPr>
              <a:t>?</a:t>
            </a:r>
            <a:r>
              <a:rPr lang="ru-RU" sz="2800" dirty="0">
                <a:solidFill>
                  <a:srgbClr val="FF66CC"/>
                </a:solidFill>
              </a:rPr>
              <a:t/>
            </a:r>
            <a:br>
              <a:rPr lang="ru-RU" sz="2800" dirty="0">
                <a:solidFill>
                  <a:srgbClr val="FF66CC"/>
                </a:solidFill>
              </a:rPr>
            </a:br>
            <a:r>
              <a:rPr lang="en-US" sz="2800" dirty="0">
                <a:solidFill>
                  <a:srgbClr val="FF66CC"/>
                </a:solidFill>
              </a:rPr>
              <a:t>Test yourself by answering these </a:t>
            </a:r>
            <a:r>
              <a:rPr lang="en-US" sz="2800" dirty="0" smtClean="0">
                <a:solidFill>
                  <a:srgbClr val="FF66CC"/>
                </a:solidFill>
              </a:rPr>
              <a:t>questions</a:t>
            </a:r>
            <a:endParaRPr lang="ru-RU" sz="2800" dirty="0">
              <a:solidFill>
                <a:srgbClr val="FF66CC"/>
              </a:solidFill>
            </a:endParaRPr>
          </a:p>
        </p:txBody>
      </p:sp>
      <p:sp>
        <p:nvSpPr>
          <p:cNvPr id="3" name="Содержимое 2"/>
          <p:cNvSpPr>
            <a:spLocks noGrp="1"/>
          </p:cNvSpPr>
          <p:nvPr>
            <p:ph idx="1"/>
          </p:nvPr>
        </p:nvSpPr>
        <p:spPr>
          <a:xfrm>
            <a:off x="500034" y="1285860"/>
            <a:ext cx="8229600" cy="5429288"/>
          </a:xfrm>
        </p:spPr>
        <p:txBody>
          <a:bodyPr>
            <a:normAutofit fontScale="85000" lnSpcReduction="20000"/>
          </a:bodyPr>
          <a:lstStyle/>
          <a:p>
            <a:r>
              <a:rPr lang="en-US" sz="2800" dirty="0"/>
              <a:t>Which tense do we use to give </a:t>
            </a:r>
            <a:r>
              <a:rPr lang="en-US" sz="2800" dirty="0" smtClean="0"/>
              <a:t>background  information</a:t>
            </a:r>
            <a:r>
              <a:rPr lang="en-US" sz="2800" dirty="0"/>
              <a:t>?</a:t>
            </a:r>
            <a:endParaRPr lang="ru-RU" sz="2800" dirty="0"/>
          </a:p>
          <a:p>
            <a:pPr>
              <a:buNone/>
            </a:pPr>
            <a:r>
              <a:rPr lang="en-US" sz="2800" dirty="0" smtClean="0">
                <a:solidFill>
                  <a:srgbClr val="00B050"/>
                </a:solidFill>
              </a:rPr>
              <a:t>      A </a:t>
            </a:r>
            <a:r>
              <a:rPr lang="en-US" sz="2800" dirty="0">
                <a:solidFill>
                  <a:srgbClr val="00B050"/>
                </a:solidFill>
              </a:rPr>
              <a:t>past simple </a:t>
            </a:r>
            <a:r>
              <a:rPr lang="ru-RU" sz="2800" dirty="0">
                <a:solidFill>
                  <a:srgbClr val="3333FF"/>
                </a:solidFill>
              </a:rPr>
              <a:t>В </a:t>
            </a:r>
            <a:r>
              <a:rPr lang="en-US" sz="2800" dirty="0">
                <a:solidFill>
                  <a:srgbClr val="3333FF"/>
                </a:solidFill>
              </a:rPr>
              <a:t>past continuous </a:t>
            </a:r>
            <a:r>
              <a:rPr lang="ru-RU" sz="2800" dirty="0">
                <a:solidFill>
                  <a:srgbClr val="CC3300"/>
                </a:solidFill>
              </a:rPr>
              <a:t>С </a:t>
            </a:r>
            <a:r>
              <a:rPr lang="en-US" sz="2800" dirty="0">
                <a:solidFill>
                  <a:srgbClr val="CC3300"/>
                </a:solidFill>
              </a:rPr>
              <a:t>past perfect</a:t>
            </a:r>
            <a:endParaRPr lang="ru-RU" sz="2800" dirty="0">
              <a:solidFill>
                <a:srgbClr val="CC3300"/>
              </a:solidFill>
            </a:endParaRPr>
          </a:p>
          <a:p>
            <a:r>
              <a:rPr lang="en-US" sz="2800" dirty="0"/>
              <a:t>Which paragraphs make up the main body of a story'</a:t>
            </a:r>
            <a:br>
              <a:rPr lang="en-US" sz="2800" dirty="0"/>
            </a:br>
            <a:r>
              <a:rPr lang="en-US" sz="2800" dirty="0">
                <a:solidFill>
                  <a:srgbClr val="00B050"/>
                </a:solidFill>
              </a:rPr>
              <a:t>A 1 and 2      </a:t>
            </a:r>
            <a:r>
              <a:rPr lang="ru-RU" sz="2800" dirty="0">
                <a:solidFill>
                  <a:srgbClr val="3333FF"/>
                </a:solidFill>
              </a:rPr>
              <a:t>В</a:t>
            </a:r>
            <a:r>
              <a:rPr lang="en-US" sz="2800" dirty="0">
                <a:solidFill>
                  <a:srgbClr val="3333FF"/>
                </a:solidFill>
              </a:rPr>
              <a:t> 3 and 4</a:t>
            </a:r>
            <a:r>
              <a:rPr lang="en-US" sz="2800" dirty="0"/>
              <a:t>	</a:t>
            </a:r>
            <a:r>
              <a:rPr lang="ru-RU" sz="2800" dirty="0">
                <a:solidFill>
                  <a:srgbClr val="CC3300"/>
                </a:solidFill>
              </a:rPr>
              <a:t>С</a:t>
            </a:r>
            <a:r>
              <a:rPr lang="en-US" sz="2800" dirty="0">
                <a:solidFill>
                  <a:srgbClr val="CC3300"/>
                </a:solidFill>
              </a:rPr>
              <a:t> 2 and 3</a:t>
            </a:r>
            <a:endParaRPr lang="ru-RU" sz="2800" dirty="0">
              <a:solidFill>
                <a:srgbClr val="CC3300"/>
              </a:solidFill>
            </a:endParaRPr>
          </a:p>
          <a:p>
            <a:r>
              <a:rPr lang="en-US" sz="2800" dirty="0"/>
              <a:t>Which paragraph describes the main event? </a:t>
            </a:r>
            <a:endParaRPr lang="en-US" sz="2800" dirty="0" smtClean="0"/>
          </a:p>
          <a:p>
            <a:pPr>
              <a:buNone/>
            </a:pPr>
            <a:r>
              <a:rPr lang="en-US" sz="2800" dirty="0">
                <a:solidFill>
                  <a:srgbClr val="00B050"/>
                </a:solidFill>
              </a:rPr>
              <a:t> </a:t>
            </a:r>
            <a:r>
              <a:rPr lang="en-US" sz="2800" dirty="0" smtClean="0">
                <a:solidFill>
                  <a:srgbClr val="00B050"/>
                </a:solidFill>
              </a:rPr>
              <a:t>   A </a:t>
            </a:r>
            <a:r>
              <a:rPr lang="en-US" sz="2800" dirty="0">
                <a:solidFill>
                  <a:srgbClr val="00B050"/>
                </a:solidFill>
              </a:rPr>
              <a:t>the third     </a:t>
            </a:r>
            <a:r>
              <a:rPr lang="ru-RU" sz="2800" dirty="0">
                <a:solidFill>
                  <a:srgbClr val="3333FF"/>
                </a:solidFill>
              </a:rPr>
              <a:t>В </a:t>
            </a:r>
            <a:r>
              <a:rPr lang="en-US" sz="2800" dirty="0">
                <a:solidFill>
                  <a:srgbClr val="3333FF"/>
                </a:solidFill>
              </a:rPr>
              <a:t>the second       </a:t>
            </a:r>
            <a:r>
              <a:rPr lang="ru-RU" sz="2800" dirty="0">
                <a:solidFill>
                  <a:srgbClr val="CC3300"/>
                </a:solidFill>
              </a:rPr>
              <a:t>С </a:t>
            </a:r>
            <a:r>
              <a:rPr lang="en-US" sz="2800" dirty="0">
                <a:solidFill>
                  <a:srgbClr val="CC3300"/>
                </a:solidFill>
              </a:rPr>
              <a:t>the first</a:t>
            </a:r>
            <a:endParaRPr lang="ru-RU" sz="2800" dirty="0">
              <a:solidFill>
                <a:srgbClr val="CC3300"/>
              </a:solidFill>
            </a:endParaRPr>
          </a:p>
          <a:p>
            <a:r>
              <a:rPr lang="en-US" sz="2800" dirty="0"/>
              <a:t>Which paragraph sets the scene?</a:t>
            </a:r>
            <a:endParaRPr lang="ru-RU" sz="2800" dirty="0"/>
          </a:p>
          <a:p>
            <a:pPr>
              <a:buNone/>
            </a:pPr>
            <a:r>
              <a:rPr lang="en-US" sz="2800" dirty="0" smtClean="0">
                <a:solidFill>
                  <a:srgbClr val="00B050"/>
                </a:solidFill>
              </a:rPr>
              <a:t>    A </a:t>
            </a:r>
            <a:r>
              <a:rPr lang="en-US" sz="2800" dirty="0">
                <a:solidFill>
                  <a:srgbClr val="00B050"/>
                </a:solidFill>
              </a:rPr>
              <a:t>the second  </a:t>
            </a:r>
            <a:r>
              <a:rPr lang="ru-RU" sz="2800" dirty="0">
                <a:solidFill>
                  <a:srgbClr val="3333FF"/>
                </a:solidFill>
              </a:rPr>
              <a:t>В </a:t>
            </a:r>
            <a:r>
              <a:rPr lang="en-US" sz="2800" dirty="0">
                <a:solidFill>
                  <a:srgbClr val="3333FF"/>
                </a:solidFill>
              </a:rPr>
              <a:t>the third</a:t>
            </a:r>
            <a:r>
              <a:rPr lang="en-US" sz="2800" dirty="0"/>
              <a:t>	</a:t>
            </a:r>
            <a:r>
              <a:rPr lang="ru-RU" sz="2800" dirty="0">
                <a:solidFill>
                  <a:srgbClr val="CC3300"/>
                </a:solidFill>
              </a:rPr>
              <a:t>С </a:t>
            </a:r>
            <a:r>
              <a:rPr lang="en-US" sz="2800" dirty="0">
                <a:solidFill>
                  <a:srgbClr val="CC3300"/>
                </a:solidFill>
              </a:rPr>
              <a:t>the first</a:t>
            </a:r>
            <a:endParaRPr lang="ru-RU" sz="2800" dirty="0">
              <a:solidFill>
                <a:srgbClr val="CC3300"/>
              </a:solidFill>
            </a:endParaRPr>
          </a:p>
          <a:p>
            <a:r>
              <a:rPr lang="en-US" sz="2800" dirty="0"/>
              <a:t>Which tense do we use to describe an action </a:t>
            </a:r>
            <a:r>
              <a:rPr lang="en-US" sz="2800" dirty="0" smtClean="0"/>
              <a:t>which</a:t>
            </a:r>
            <a:endParaRPr lang="ru-RU" sz="2800" dirty="0"/>
          </a:p>
          <a:p>
            <a:pPr>
              <a:buNone/>
            </a:pPr>
            <a:r>
              <a:rPr lang="en-US" sz="2800" dirty="0" smtClean="0"/>
              <a:t>     happened </a:t>
            </a:r>
            <a:r>
              <a:rPr lang="en-US" sz="2800" dirty="0"/>
              <a:t>before another action in the past?</a:t>
            </a:r>
            <a:endParaRPr lang="ru-RU" sz="2800" dirty="0"/>
          </a:p>
          <a:p>
            <a:pPr>
              <a:buNone/>
            </a:pPr>
            <a:r>
              <a:rPr lang="en-US" sz="2800" dirty="0" smtClean="0"/>
              <a:t>   </a:t>
            </a:r>
            <a:r>
              <a:rPr lang="en-US" sz="2800" dirty="0" smtClean="0">
                <a:solidFill>
                  <a:srgbClr val="00B050"/>
                </a:solidFill>
              </a:rPr>
              <a:t>A </a:t>
            </a:r>
            <a:r>
              <a:rPr lang="en-US" sz="2800" dirty="0">
                <a:solidFill>
                  <a:srgbClr val="00B050"/>
                </a:solidFill>
              </a:rPr>
              <a:t>past perfect </a:t>
            </a:r>
            <a:r>
              <a:rPr lang="en-US" sz="2800" dirty="0" smtClean="0">
                <a:solidFill>
                  <a:srgbClr val="00B050"/>
                </a:solidFill>
              </a:rPr>
              <a:t> </a:t>
            </a:r>
            <a:r>
              <a:rPr lang="ru-RU" sz="2800" dirty="0" smtClean="0">
                <a:solidFill>
                  <a:srgbClr val="3333FF"/>
                </a:solidFill>
              </a:rPr>
              <a:t>В </a:t>
            </a:r>
            <a:r>
              <a:rPr lang="en-US" sz="2800" dirty="0">
                <a:solidFill>
                  <a:srgbClr val="3333FF"/>
                </a:solidFill>
              </a:rPr>
              <a:t>past simple       </a:t>
            </a:r>
            <a:r>
              <a:rPr lang="ru-RU" sz="2800" dirty="0">
                <a:solidFill>
                  <a:srgbClr val="CC3300"/>
                </a:solidFill>
              </a:rPr>
              <a:t>С </a:t>
            </a:r>
            <a:r>
              <a:rPr lang="en-US" sz="2800" dirty="0">
                <a:solidFill>
                  <a:srgbClr val="CC3300"/>
                </a:solidFill>
              </a:rPr>
              <a:t>past continuous</a:t>
            </a:r>
            <a:endParaRPr lang="ru-RU" sz="2800" dirty="0">
              <a:solidFill>
                <a:srgbClr val="CC3300"/>
              </a:solidFill>
            </a:endParaRPr>
          </a:p>
          <a:p>
            <a:r>
              <a:rPr lang="en-US" sz="2800" dirty="0"/>
              <a:t>We never end a story by </a:t>
            </a:r>
            <a:r>
              <a:rPr lang="en-US" sz="2800" dirty="0" smtClean="0"/>
              <a:t>...</a:t>
            </a:r>
          </a:p>
          <a:p>
            <a:pPr>
              <a:buNone/>
            </a:pPr>
            <a:r>
              <a:rPr lang="en-US" sz="2800" dirty="0" smtClean="0"/>
              <a:t>   </a:t>
            </a:r>
            <a:r>
              <a:rPr lang="en-US" sz="2800" dirty="0" smtClean="0">
                <a:solidFill>
                  <a:srgbClr val="00B050"/>
                </a:solidFill>
              </a:rPr>
              <a:t>A writing “THE END” at the bottom of the page.</a:t>
            </a:r>
          </a:p>
          <a:p>
            <a:pPr>
              <a:buNone/>
            </a:pPr>
            <a:r>
              <a:rPr lang="en-US" sz="2800" dirty="0" smtClean="0"/>
              <a:t>   </a:t>
            </a:r>
            <a:r>
              <a:rPr lang="en-US" sz="2800" dirty="0" smtClean="0">
                <a:solidFill>
                  <a:srgbClr val="3333FF"/>
                </a:solidFill>
              </a:rPr>
              <a:t>B creating mystery or suspense.   </a:t>
            </a:r>
            <a:r>
              <a:rPr lang="en-US" sz="2800" dirty="0" smtClean="0">
                <a:solidFill>
                  <a:srgbClr val="CC3300"/>
                </a:solidFill>
              </a:rPr>
              <a:t>C using direct speech.</a:t>
            </a:r>
            <a:endParaRPr lang="ru-RU" sz="2800" dirty="0">
              <a:solidFill>
                <a:srgbClr val="CC3300"/>
              </a:solidFill>
            </a:endParaRPr>
          </a:p>
          <a:p>
            <a:endParaRPr lang="ru-RU" sz="2800" dirty="0"/>
          </a:p>
        </p:txBody>
      </p:sp>
      <p:sp>
        <p:nvSpPr>
          <p:cNvPr id="4" name="Пятно 1 3"/>
          <p:cNvSpPr/>
          <p:nvPr/>
        </p:nvSpPr>
        <p:spPr>
          <a:xfrm>
            <a:off x="285720" y="357166"/>
            <a:ext cx="1285884" cy="78581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amond(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circle(in)">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circle(in)">
                                      <p:cBhvr>
                                        <p:cTn id="26" dur="2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circle(in)">
                                      <p:cBhvr>
                                        <p:cTn id="31" dur="2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circle(in)">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circle(in)">
                                      <p:cBhvr>
                                        <p:cTn id="41" dur="2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circle(in)">
                                      <p:cBhvr>
                                        <p:cTn id="46" dur="2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circle(in)">
                                      <p:cBhvr>
                                        <p:cTn id="51" dur="2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circle(in)">
                                      <p:cBhvr>
                                        <p:cTn id="56" dur="20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circle(in)">
                                      <p:cBhvr>
                                        <p:cTn id="61" dur="20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circle(in)">
                                      <p:cBhvr>
                                        <p:cTn id="66" dur="2000"/>
                                        <p:tgtEl>
                                          <p:spTgt spid="3">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circle(in)">
                                      <p:cBhvr>
                                        <p:cTn id="71" dur="2000"/>
                                        <p:tgtEl>
                                          <p:spTgt spid="3">
                                            <p:txEl>
                                              <p:pRg st="10" end="1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circle(in)">
                                      <p:cBhvr>
                                        <p:cTn id="76" dur="2000"/>
                                        <p:tgtEl>
                                          <p:spTgt spid="3">
                                            <p:txEl>
                                              <p:pRg st="11" end="1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3">
                                            <p:txEl>
                                              <p:pRg st="12" end="12"/>
                                            </p:txEl>
                                          </p:spTgt>
                                        </p:tgtEl>
                                        <p:attrNameLst>
                                          <p:attrName>style.visibility</p:attrName>
                                        </p:attrNameLst>
                                      </p:cBhvr>
                                      <p:to>
                                        <p:strVal val="visible"/>
                                      </p:to>
                                    </p:set>
                                    <p:animEffect transition="in" filter="circle(in)">
                                      <p:cBhvr>
                                        <p:cTn id="81"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40510"/>
          </a:xfrm>
        </p:spPr>
        <p:txBody>
          <a:bodyPr>
            <a:normAutofit fontScale="90000"/>
          </a:bodyPr>
          <a:lstStyle/>
          <a:p>
            <a:pPr algn="l"/>
            <a:r>
              <a:rPr lang="en-US" sz="3200" dirty="0" smtClean="0"/>
              <a:t>When you write </a:t>
            </a:r>
            <a:r>
              <a:rPr lang="en-US" sz="3200" b="1" dirty="0" smtClean="0">
                <a:solidFill>
                  <a:srgbClr val="CC3300"/>
                </a:solidFill>
              </a:rPr>
              <a:t>a story</a:t>
            </a:r>
            <a:r>
              <a:rPr lang="en-US" sz="3200" b="1" dirty="0" smtClean="0"/>
              <a:t>, </a:t>
            </a:r>
            <a:r>
              <a:rPr lang="en-US" sz="3200" dirty="0" smtClean="0"/>
              <a:t>divide it into </a:t>
            </a:r>
            <a:r>
              <a:rPr lang="en-US" sz="3200" b="1" dirty="0" smtClean="0">
                <a:solidFill>
                  <a:srgbClr val="CC3300"/>
                </a:solidFill>
              </a:rPr>
              <a:t>four paragraphs</a:t>
            </a:r>
            <a:br>
              <a:rPr lang="en-US" sz="3200" b="1" dirty="0" smtClean="0">
                <a:solidFill>
                  <a:srgbClr val="CC3300"/>
                </a:solidFill>
              </a:rPr>
            </a:br>
            <a:r>
              <a:rPr lang="en-US" sz="3200" b="1" dirty="0" smtClean="0">
                <a:solidFill>
                  <a:srgbClr val="CC3300"/>
                </a:solidFill>
              </a:rPr>
              <a:t>     </a:t>
            </a:r>
            <a:r>
              <a:rPr lang="en-US" sz="3200" b="1" dirty="0" smtClean="0">
                <a:solidFill>
                  <a:srgbClr val="1C04AC"/>
                </a:solidFill>
              </a:rPr>
              <a:t>Begin</a:t>
            </a:r>
            <a:r>
              <a:rPr lang="en-US" sz="3200" b="1" dirty="0" smtClean="0"/>
              <a:t> </a:t>
            </a:r>
            <a:r>
              <a:rPr lang="en-US" sz="3200" dirty="0" smtClean="0"/>
              <a:t>your story </a:t>
            </a:r>
            <a:r>
              <a:rPr lang="en-US" sz="3200" b="1" dirty="0" smtClean="0">
                <a:solidFill>
                  <a:srgbClr val="1C04AC"/>
                </a:solidFill>
              </a:rPr>
              <a:t>by setting the scene</a:t>
            </a:r>
            <a:r>
              <a:rPr lang="ru-RU" sz="3200" b="1" dirty="0" smtClean="0"/>
              <a:t/>
            </a:r>
            <a:br>
              <a:rPr lang="ru-RU" sz="3200" b="1" dirty="0" smtClean="0"/>
            </a:br>
            <a:r>
              <a:rPr lang="en-US" sz="3200" b="1" dirty="0" smtClean="0"/>
              <a:t>             </a:t>
            </a:r>
            <a:r>
              <a:rPr lang="en-US" sz="3200" dirty="0" smtClean="0"/>
              <a:t>(</a:t>
            </a:r>
            <a:r>
              <a:rPr lang="en-US" sz="3200" dirty="0" smtClean="0">
                <a:solidFill>
                  <a:srgbClr val="7030A0"/>
                </a:solidFill>
              </a:rPr>
              <a:t>who, where, when, what</a:t>
            </a:r>
            <a:r>
              <a:rPr lang="en-US" sz="3200" dirty="0" smtClean="0"/>
              <a:t>,</a:t>
            </a:r>
            <a:r>
              <a:rPr lang="ru-RU" sz="3200" dirty="0" smtClean="0">
                <a:solidFill>
                  <a:srgbClr val="7030A0"/>
                </a:solidFill>
              </a:rPr>
              <a:t> </a:t>
            </a:r>
            <a:r>
              <a:rPr lang="en-US" sz="3200" dirty="0" smtClean="0">
                <a:solidFill>
                  <a:srgbClr val="7030A0"/>
                </a:solidFill>
              </a:rPr>
              <a:t>etc</a:t>
            </a:r>
            <a:r>
              <a:rPr lang="en-US" sz="3200" dirty="0" smtClean="0"/>
              <a:t>). </a:t>
            </a:r>
            <a:r>
              <a:rPr lang="ru-RU" sz="3200" dirty="0" smtClean="0"/>
              <a:t/>
            </a:r>
            <a:br>
              <a:rPr lang="ru-RU" sz="3200" dirty="0" smtClean="0"/>
            </a:br>
            <a:r>
              <a:rPr lang="en-US" sz="3200" dirty="0" smtClean="0"/>
              <a:t>    </a:t>
            </a:r>
            <a:r>
              <a:rPr lang="en-US" sz="3200" dirty="0" smtClean="0">
                <a:solidFill>
                  <a:srgbClr val="1C04AC"/>
                </a:solidFill>
              </a:rPr>
              <a:t>In the </a:t>
            </a:r>
            <a:r>
              <a:rPr lang="en-US" sz="3200" b="1" dirty="0" smtClean="0">
                <a:solidFill>
                  <a:srgbClr val="1C04AC"/>
                </a:solidFill>
              </a:rPr>
              <a:t>second paragraph</a:t>
            </a:r>
            <a:r>
              <a:rPr lang="en-US" sz="3200" b="1" dirty="0" smtClean="0"/>
              <a:t>, </a:t>
            </a:r>
            <a:r>
              <a:rPr lang="en-US" sz="3200" dirty="0" smtClean="0"/>
              <a:t>describe the events which happened </a:t>
            </a:r>
            <a:r>
              <a:rPr lang="en-US" sz="3200" b="1" dirty="0" smtClean="0"/>
              <a:t>before </a:t>
            </a:r>
            <a:r>
              <a:rPr lang="en-US" sz="3200" dirty="0" smtClean="0"/>
              <a:t>the main event. </a:t>
            </a:r>
            <a:br>
              <a:rPr lang="en-US" sz="3200" dirty="0" smtClean="0"/>
            </a:br>
            <a:r>
              <a:rPr lang="en-US" sz="3200" dirty="0" smtClean="0">
                <a:solidFill>
                  <a:srgbClr val="7030A0"/>
                </a:solidFill>
              </a:rPr>
              <a:t>   In the </a:t>
            </a:r>
            <a:r>
              <a:rPr lang="en-US" sz="3200" b="1" dirty="0" smtClean="0">
                <a:solidFill>
                  <a:srgbClr val="7030A0"/>
                </a:solidFill>
              </a:rPr>
              <a:t>third paragraph</a:t>
            </a:r>
            <a:r>
              <a:rPr lang="en-US" sz="3200" b="1" dirty="0" smtClean="0"/>
              <a:t>,</a:t>
            </a:r>
            <a:r>
              <a:rPr lang="ru-RU" sz="3200" b="1" dirty="0" smtClean="0"/>
              <a:t> </a:t>
            </a:r>
            <a:r>
              <a:rPr lang="en-US" sz="3200" dirty="0" smtClean="0"/>
              <a:t>describe the main event. </a:t>
            </a:r>
            <a:br>
              <a:rPr lang="en-US" sz="3200" dirty="0" smtClean="0"/>
            </a:br>
            <a:r>
              <a:rPr lang="en-US" sz="3200" dirty="0" smtClean="0">
                <a:solidFill>
                  <a:srgbClr val="1C04AC"/>
                </a:solidFill>
              </a:rPr>
              <a:t>   </a:t>
            </a:r>
            <a:r>
              <a:rPr lang="en-US" sz="3200" b="1" dirty="0" smtClean="0">
                <a:solidFill>
                  <a:srgbClr val="1C04AC"/>
                </a:solidFill>
              </a:rPr>
              <a:t>End </a:t>
            </a:r>
            <a:r>
              <a:rPr lang="en-US" sz="3200" dirty="0" smtClean="0"/>
              <a:t>your story by describing people's </a:t>
            </a:r>
            <a:r>
              <a:rPr lang="en-US" sz="3200" b="1" dirty="0" smtClean="0"/>
              <a:t>feelings </a:t>
            </a:r>
            <a:r>
              <a:rPr lang="en-US" sz="3200" dirty="0" smtClean="0"/>
              <a:t>or </a:t>
            </a:r>
            <a:r>
              <a:rPr lang="en-US" sz="3200" b="1" dirty="0" smtClean="0"/>
              <a:t>reactions.</a:t>
            </a:r>
            <a:r>
              <a:rPr lang="ru-RU" sz="3200" dirty="0" smtClean="0"/>
              <a:t/>
            </a:r>
            <a:br>
              <a:rPr lang="ru-RU" sz="3200" dirty="0" smtClean="0"/>
            </a:br>
            <a:r>
              <a:rPr lang="en-US" sz="3200" dirty="0" smtClean="0"/>
              <a:t>You can use </a:t>
            </a:r>
            <a:r>
              <a:rPr lang="en-US" sz="3200" b="1" dirty="0" smtClean="0">
                <a:solidFill>
                  <a:srgbClr val="00B050"/>
                </a:solidFill>
              </a:rPr>
              <a:t>direct speech </a:t>
            </a:r>
            <a:r>
              <a:rPr lang="en-US" sz="3200" dirty="0" smtClean="0"/>
              <a:t>and a variety of </a:t>
            </a:r>
            <a:r>
              <a:rPr lang="en-US" sz="3200" b="1" dirty="0" smtClean="0">
                <a:solidFill>
                  <a:srgbClr val="00B050"/>
                </a:solidFill>
              </a:rPr>
              <a:t>adjectives </a:t>
            </a:r>
            <a:r>
              <a:rPr lang="en-US" sz="3200" dirty="0" smtClean="0"/>
              <a:t>to make your story more interesting to the reader. </a:t>
            </a:r>
            <a:r>
              <a:rPr lang="ru-RU" sz="3200" dirty="0" smtClean="0"/>
              <a:t/>
            </a:r>
            <a:br>
              <a:rPr lang="ru-RU" sz="3200" dirty="0" smtClean="0"/>
            </a:br>
            <a:r>
              <a:rPr lang="en-US" sz="3200" dirty="0" smtClean="0"/>
              <a:t>In stories we</a:t>
            </a:r>
            <a:r>
              <a:rPr lang="ru-RU" sz="3200" dirty="0" smtClean="0"/>
              <a:t> </a:t>
            </a:r>
            <a:r>
              <a:rPr lang="en-US" sz="3200" dirty="0" smtClean="0"/>
              <a:t>normally use </a:t>
            </a:r>
            <a:r>
              <a:rPr lang="en-US" sz="3200" b="1" dirty="0" smtClean="0">
                <a:solidFill>
                  <a:schemeClr val="accent2">
                    <a:lumMod val="75000"/>
                  </a:schemeClr>
                </a:solidFill>
              </a:rPr>
              <a:t>past tenses</a:t>
            </a:r>
            <a:r>
              <a:rPr lang="en-US" sz="3200" b="1" dirty="0" smtClean="0"/>
              <a:t>. </a:t>
            </a:r>
            <a:r>
              <a:rPr lang="en-US" sz="3200" dirty="0" smtClean="0"/>
              <a:t>We also use </a:t>
            </a:r>
            <a:r>
              <a:rPr lang="en-US" sz="3200" b="1" dirty="0" smtClean="0">
                <a:solidFill>
                  <a:schemeClr val="accent2">
                    <a:lumMod val="75000"/>
                  </a:schemeClr>
                </a:solidFill>
              </a:rPr>
              <a:t>time words </a:t>
            </a:r>
            <a:r>
              <a:rPr lang="en-US" sz="3200" dirty="0" smtClean="0"/>
              <a:t>(</a:t>
            </a:r>
            <a:r>
              <a:rPr lang="en-US" sz="3200" dirty="0" smtClean="0">
                <a:solidFill>
                  <a:schemeClr val="accent6">
                    <a:lumMod val="75000"/>
                  </a:schemeClr>
                </a:solidFill>
              </a:rPr>
              <a:t>first, then, after, etc</a:t>
            </a:r>
            <a:r>
              <a:rPr lang="en-US" sz="3200" dirty="0" smtClean="0"/>
              <a:t>) to narrate the events in the order in which they</a:t>
            </a:r>
            <a:r>
              <a:rPr lang="en-US" sz="3200" dirty="0"/>
              <a:t> </a:t>
            </a:r>
            <a:r>
              <a:rPr lang="en-US" sz="3200" dirty="0" smtClean="0"/>
              <a:t> happened.</a:t>
            </a:r>
            <a:r>
              <a:rPr lang="ru-RU" sz="3200" dirty="0" smtClean="0"/>
              <a:t/>
            </a:r>
            <a:br>
              <a:rPr lang="ru-RU" sz="3200" dirty="0" smtClean="0"/>
            </a:b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14290"/>
            <a:ext cx="7572428" cy="1143000"/>
          </a:xfrm>
        </p:spPr>
        <p:txBody>
          <a:bodyPr>
            <a:normAutofit/>
          </a:bodyPr>
          <a:lstStyle/>
          <a:p>
            <a:r>
              <a:rPr lang="en-US" sz="3200" b="1" dirty="0" smtClean="0">
                <a:solidFill>
                  <a:srgbClr val="3333FF"/>
                </a:solidFill>
              </a:rPr>
              <a:t>Match the sentences to</a:t>
            </a:r>
            <a:r>
              <a:rPr lang="ru-RU" sz="3200" b="1" dirty="0" smtClean="0">
                <a:solidFill>
                  <a:srgbClr val="3333FF"/>
                </a:solidFill>
              </a:rPr>
              <a:t> </a:t>
            </a:r>
            <a:r>
              <a:rPr lang="en-US" sz="3200" b="1" dirty="0" smtClean="0">
                <a:solidFill>
                  <a:srgbClr val="3333FF"/>
                </a:solidFill>
              </a:rPr>
              <a:t>the pictures below.</a:t>
            </a:r>
            <a:r>
              <a:rPr lang="ru-RU" sz="3200" dirty="0" smtClean="0"/>
              <a:t/>
            </a:r>
            <a:br>
              <a:rPr lang="ru-RU" sz="3200" dirty="0" smtClean="0"/>
            </a:br>
            <a:endParaRPr lang="ru-RU" sz="3200" dirty="0"/>
          </a:p>
        </p:txBody>
      </p:sp>
      <p:sp>
        <p:nvSpPr>
          <p:cNvPr id="3" name="Содержимое 2"/>
          <p:cNvSpPr>
            <a:spLocks noGrp="1"/>
          </p:cNvSpPr>
          <p:nvPr>
            <p:ph sz="half" idx="1"/>
          </p:nvPr>
        </p:nvSpPr>
        <p:spPr>
          <a:xfrm>
            <a:off x="428564" y="857232"/>
            <a:ext cx="8715436" cy="1714511"/>
          </a:xfrm>
        </p:spPr>
        <p:txBody>
          <a:bodyPr>
            <a:normAutofit fontScale="77500" lnSpcReduction="20000"/>
          </a:bodyPr>
          <a:lstStyle/>
          <a:p>
            <a:pPr marL="514350" lvl="0" indent="-514350">
              <a:buFont typeface="+mj-lt"/>
              <a:buAutoNum type="arabicPeriod"/>
            </a:pPr>
            <a:r>
              <a:rPr lang="en-US" dirty="0" smtClean="0"/>
              <a:t>Jennifer ran to the first door, rang the bell and shouted.</a:t>
            </a:r>
            <a:endParaRPr lang="ru-RU" dirty="0" smtClean="0"/>
          </a:p>
          <a:p>
            <a:pPr lvl="0">
              <a:buNone/>
            </a:pPr>
            <a:r>
              <a:rPr lang="ru-RU" dirty="0" smtClean="0"/>
              <a:t>2.</a:t>
            </a:r>
            <a:r>
              <a:rPr lang="en-US" dirty="0" smtClean="0"/>
              <a:t>It was a cold, dark evening and the streets were empty.</a:t>
            </a:r>
            <a:endParaRPr lang="ru-RU" dirty="0" smtClean="0"/>
          </a:p>
          <a:p>
            <a:pPr lvl="0">
              <a:buNone/>
            </a:pPr>
            <a:r>
              <a:rPr lang="ru-RU" dirty="0" smtClean="0"/>
              <a:t>3.</a:t>
            </a:r>
            <a:r>
              <a:rPr lang="en-US" dirty="0" smtClean="0"/>
              <a:t>"Don't worry! You left your handbag on the train!" the</a:t>
            </a:r>
            <a:r>
              <a:rPr lang="ru-RU" dirty="0" smtClean="0"/>
              <a:t> </a:t>
            </a:r>
            <a:r>
              <a:rPr lang="en-US" dirty="0" smtClean="0"/>
              <a:t>man</a:t>
            </a:r>
            <a:r>
              <a:rPr lang="ru-RU" dirty="0" smtClean="0"/>
              <a:t> </a:t>
            </a:r>
            <a:r>
              <a:rPr lang="en-US" dirty="0" smtClean="0"/>
              <a:t>explained.</a:t>
            </a:r>
            <a:endParaRPr lang="ru-RU" dirty="0" smtClean="0"/>
          </a:p>
          <a:p>
            <a:pPr lvl="0">
              <a:buNone/>
            </a:pPr>
            <a:r>
              <a:rPr lang="ru-RU" dirty="0" smtClean="0"/>
              <a:t>4.</a:t>
            </a:r>
            <a:r>
              <a:rPr lang="en-US" dirty="0" smtClean="0"/>
              <a:t>Then, she heard footsteps behind her.</a:t>
            </a:r>
            <a:endParaRPr lang="ru-RU" dirty="0"/>
          </a:p>
        </p:txBody>
      </p:sp>
      <p:sp>
        <p:nvSpPr>
          <p:cNvPr id="5" name="Пятно 2 4"/>
          <p:cNvSpPr/>
          <p:nvPr/>
        </p:nvSpPr>
        <p:spPr>
          <a:xfrm>
            <a:off x="214282" y="142852"/>
            <a:ext cx="1214446" cy="92869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a:t>
            </a:r>
            <a:endParaRPr lang="ru-RU" dirty="0"/>
          </a:p>
        </p:txBody>
      </p:sp>
      <p:pic>
        <p:nvPicPr>
          <p:cNvPr id="1026" name="Picture 2"/>
          <p:cNvPicPr>
            <a:picLocks noChangeAspect="1" noChangeArrowheads="1"/>
          </p:cNvPicPr>
          <p:nvPr/>
        </p:nvPicPr>
        <p:blipFill>
          <a:blip r:embed="rId2"/>
          <a:srcRect/>
          <a:stretch>
            <a:fillRect/>
          </a:stretch>
        </p:blipFill>
        <p:spPr bwMode="auto">
          <a:xfrm>
            <a:off x="357158" y="2357430"/>
            <a:ext cx="4131996" cy="2122489"/>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4779288" y="2357429"/>
            <a:ext cx="4150430" cy="2145579"/>
          </a:xfrm>
          <a:prstGeom prst="rect">
            <a:avLst/>
          </a:prstGeom>
          <a:noFill/>
          <a:ln w="9525">
            <a:noFill/>
            <a:miter lim="800000"/>
            <a:headEnd/>
            <a:tailEnd/>
          </a:ln>
        </p:spPr>
      </p:pic>
      <p:pic>
        <p:nvPicPr>
          <p:cNvPr id="1028" name="Picture 4"/>
          <p:cNvPicPr>
            <a:picLocks noChangeAspect="1" noChangeArrowheads="1"/>
          </p:cNvPicPr>
          <p:nvPr/>
        </p:nvPicPr>
        <p:blipFill>
          <a:blip r:embed="rId4"/>
          <a:srcRect/>
          <a:stretch>
            <a:fillRect/>
          </a:stretch>
        </p:blipFill>
        <p:spPr bwMode="auto">
          <a:xfrm>
            <a:off x="357158" y="4532168"/>
            <a:ext cx="4143404" cy="2182980"/>
          </a:xfrm>
          <a:prstGeom prst="rect">
            <a:avLst/>
          </a:prstGeom>
          <a:noFill/>
          <a:ln w="9525">
            <a:noFill/>
            <a:miter lim="800000"/>
            <a:headEnd/>
            <a:tailEnd/>
          </a:ln>
        </p:spPr>
      </p:pic>
      <p:pic>
        <p:nvPicPr>
          <p:cNvPr id="1029" name="Picture 5"/>
          <p:cNvPicPr>
            <a:picLocks noChangeAspect="1" noChangeArrowheads="1"/>
          </p:cNvPicPr>
          <p:nvPr/>
        </p:nvPicPr>
        <p:blipFill>
          <a:blip r:embed="rId5"/>
          <a:srcRect/>
          <a:stretch>
            <a:fillRect/>
          </a:stretch>
        </p:blipFill>
        <p:spPr bwMode="auto">
          <a:xfrm>
            <a:off x="4714876" y="4572008"/>
            <a:ext cx="4170371" cy="21431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12"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nodeType="clickEffect">
                                  <p:stCondLst>
                                    <p:cond delay="0"/>
                                  </p:stCondLst>
                                  <p:childTnLst>
                                    <p:set>
                                      <p:cBhvr>
                                        <p:cTn id="45" dur="1" fill="hold">
                                          <p:stCondLst>
                                            <p:cond delay="0"/>
                                          </p:stCondLst>
                                        </p:cTn>
                                        <p:tgtEl>
                                          <p:spTgt spid="1026"/>
                                        </p:tgtEl>
                                        <p:attrNameLst>
                                          <p:attrName>style.visibility</p:attrName>
                                        </p:attrNameLst>
                                      </p:cBhvr>
                                      <p:to>
                                        <p:strVal val="visible"/>
                                      </p:to>
                                    </p:set>
                                    <p:animEffect transition="in" filter="diamond(in)">
                                      <p:cBhvr>
                                        <p:cTn id="46" dur="2000"/>
                                        <p:tgtEl>
                                          <p:spTgt spid="1026"/>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1027"/>
                                        </p:tgtEl>
                                        <p:attrNameLst>
                                          <p:attrName>style.visibility</p:attrName>
                                        </p:attrNameLst>
                                      </p:cBhvr>
                                      <p:to>
                                        <p:strVal val="visible"/>
                                      </p:to>
                                    </p:set>
                                    <p:animEffect transition="in" filter="diamond(in)">
                                      <p:cBhvr>
                                        <p:cTn id="51" dur="2000"/>
                                        <p:tgtEl>
                                          <p:spTgt spid="1027"/>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nodeType="clickEffect">
                                  <p:stCondLst>
                                    <p:cond delay="0"/>
                                  </p:stCondLst>
                                  <p:childTnLst>
                                    <p:set>
                                      <p:cBhvr>
                                        <p:cTn id="55" dur="1" fill="hold">
                                          <p:stCondLst>
                                            <p:cond delay="0"/>
                                          </p:stCondLst>
                                        </p:cTn>
                                        <p:tgtEl>
                                          <p:spTgt spid="1028"/>
                                        </p:tgtEl>
                                        <p:attrNameLst>
                                          <p:attrName>style.visibility</p:attrName>
                                        </p:attrNameLst>
                                      </p:cBhvr>
                                      <p:to>
                                        <p:strVal val="visible"/>
                                      </p:to>
                                    </p:set>
                                    <p:animEffect transition="in" filter="diamond(in)">
                                      <p:cBhvr>
                                        <p:cTn id="56" dur="2000"/>
                                        <p:tgtEl>
                                          <p:spTgt spid="1028"/>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nodeType="clickEffect">
                                  <p:stCondLst>
                                    <p:cond delay="0"/>
                                  </p:stCondLst>
                                  <p:childTnLst>
                                    <p:set>
                                      <p:cBhvr>
                                        <p:cTn id="60" dur="1" fill="hold">
                                          <p:stCondLst>
                                            <p:cond delay="0"/>
                                          </p:stCondLst>
                                        </p:cTn>
                                        <p:tgtEl>
                                          <p:spTgt spid="1029"/>
                                        </p:tgtEl>
                                        <p:attrNameLst>
                                          <p:attrName>style.visibility</p:attrName>
                                        </p:attrNameLst>
                                      </p:cBhvr>
                                      <p:to>
                                        <p:strVal val="visible"/>
                                      </p:to>
                                    </p:set>
                                    <p:animEffect transition="in" filter="diamond(in)">
                                      <p:cBhvr>
                                        <p:cTn id="61" dur="2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142844" y="214290"/>
            <a:ext cx="3571900" cy="32564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363" name="Picture 3"/>
          <p:cNvPicPr>
            <a:picLocks noChangeAspect="1" noChangeArrowheads="1"/>
          </p:cNvPicPr>
          <p:nvPr/>
        </p:nvPicPr>
        <p:blipFill>
          <a:blip r:embed="rId3"/>
          <a:srcRect/>
          <a:stretch>
            <a:fillRect/>
          </a:stretch>
        </p:blipFill>
        <p:spPr bwMode="auto">
          <a:xfrm>
            <a:off x="642910" y="3214686"/>
            <a:ext cx="3429024" cy="33575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364" name="Picture 4"/>
          <p:cNvPicPr>
            <a:picLocks noChangeAspect="1" noChangeArrowheads="1"/>
          </p:cNvPicPr>
          <p:nvPr/>
        </p:nvPicPr>
        <p:blipFill>
          <a:blip r:embed="rId4"/>
          <a:srcRect r="-2819" b="50000"/>
          <a:stretch>
            <a:fillRect/>
          </a:stretch>
        </p:blipFill>
        <p:spPr bwMode="auto">
          <a:xfrm>
            <a:off x="4786314" y="214290"/>
            <a:ext cx="3643338" cy="3500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365" name="Picture 5"/>
          <p:cNvPicPr>
            <a:picLocks noChangeAspect="1" noChangeArrowheads="1"/>
          </p:cNvPicPr>
          <p:nvPr/>
        </p:nvPicPr>
        <p:blipFill>
          <a:blip r:embed="rId5"/>
          <a:srcRect/>
          <a:stretch>
            <a:fillRect/>
          </a:stretch>
        </p:blipFill>
        <p:spPr bwMode="auto">
          <a:xfrm>
            <a:off x="4429124" y="3214686"/>
            <a:ext cx="3500462" cy="32998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70" decel="100000"/>
                                        <p:tgtEl>
                                          <p:spTgt spid="15362"/>
                                        </p:tgtEl>
                                      </p:cBhvr>
                                    </p:animEffect>
                                    <p:animScale>
                                      <p:cBhvr>
                                        <p:cTn id="8" dur="770" decel="100000"/>
                                        <p:tgtEl>
                                          <p:spTgt spid="15362"/>
                                        </p:tgtEl>
                                      </p:cBhvr>
                                      <p:from x="10000" y="10000"/>
                                      <p:to x="200000" y="450000"/>
                                    </p:animScale>
                                    <p:animScale>
                                      <p:cBhvr>
                                        <p:cTn id="9" dur="1230" accel="100000" fill="hold">
                                          <p:stCondLst>
                                            <p:cond delay="770"/>
                                          </p:stCondLst>
                                        </p:cTn>
                                        <p:tgtEl>
                                          <p:spTgt spid="15362"/>
                                        </p:tgtEl>
                                      </p:cBhvr>
                                      <p:from x="200000" y="450000"/>
                                      <p:to x="100000" y="100000"/>
                                    </p:animScale>
                                    <p:set>
                                      <p:cBhvr>
                                        <p:cTn id="10" dur="770" fill="hold"/>
                                        <p:tgtEl>
                                          <p:spTgt spid="15362"/>
                                        </p:tgtEl>
                                        <p:attrNameLst>
                                          <p:attrName>ppt_x</p:attrName>
                                        </p:attrNameLst>
                                      </p:cBhvr>
                                      <p:to>
                                        <p:strVal val="(0.5)"/>
                                      </p:to>
                                    </p:set>
                                    <p:anim from="(0.5)" to="(#ppt_x)" calcmode="lin" valueType="num">
                                      <p:cBhvr>
                                        <p:cTn id="11" dur="1230" accel="100000" fill="hold">
                                          <p:stCondLst>
                                            <p:cond delay="770"/>
                                          </p:stCondLst>
                                        </p:cTn>
                                        <p:tgtEl>
                                          <p:spTgt spid="15362"/>
                                        </p:tgtEl>
                                        <p:attrNameLst>
                                          <p:attrName>ppt_x</p:attrName>
                                        </p:attrNameLst>
                                      </p:cBhvr>
                                    </p:anim>
                                    <p:set>
                                      <p:cBhvr>
                                        <p:cTn id="12" dur="770" fill="hold"/>
                                        <p:tgtEl>
                                          <p:spTgt spid="15362"/>
                                        </p:tgtEl>
                                        <p:attrNameLst>
                                          <p:attrName>ppt_y</p:attrName>
                                        </p:attrNameLst>
                                      </p:cBhvr>
                                      <p:to>
                                        <p:strVal val="(#ppt_y+0.4)"/>
                                      </p:to>
                                    </p:set>
                                    <p:anim from="(#ppt_y+0.4)" to="(#ppt_y)" calcmode="lin" valueType="num">
                                      <p:cBhvr>
                                        <p:cTn id="13" dur="1230" accel="100000" fill="hold">
                                          <p:stCondLst>
                                            <p:cond delay="770"/>
                                          </p:stCondLst>
                                        </p:cTn>
                                        <p:tgtEl>
                                          <p:spTgt spid="1536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15363"/>
                                        </p:tgtEl>
                                        <p:attrNameLst>
                                          <p:attrName>style.visibility</p:attrName>
                                        </p:attrNameLst>
                                      </p:cBhvr>
                                      <p:to>
                                        <p:strVal val="visible"/>
                                      </p:to>
                                    </p:set>
                                    <p:animEffect transition="in" filter="fade">
                                      <p:cBhvr>
                                        <p:cTn id="18" dur="770" decel="100000"/>
                                        <p:tgtEl>
                                          <p:spTgt spid="15363"/>
                                        </p:tgtEl>
                                      </p:cBhvr>
                                    </p:animEffect>
                                    <p:animScale>
                                      <p:cBhvr>
                                        <p:cTn id="19" dur="770" decel="100000"/>
                                        <p:tgtEl>
                                          <p:spTgt spid="15363"/>
                                        </p:tgtEl>
                                      </p:cBhvr>
                                      <p:from x="10000" y="10000"/>
                                      <p:to x="200000" y="450000"/>
                                    </p:animScale>
                                    <p:animScale>
                                      <p:cBhvr>
                                        <p:cTn id="20" dur="1230" accel="100000" fill="hold">
                                          <p:stCondLst>
                                            <p:cond delay="770"/>
                                          </p:stCondLst>
                                        </p:cTn>
                                        <p:tgtEl>
                                          <p:spTgt spid="15363"/>
                                        </p:tgtEl>
                                      </p:cBhvr>
                                      <p:from x="200000" y="450000"/>
                                      <p:to x="100000" y="100000"/>
                                    </p:animScale>
                                    <p:set>
                                      <p:cBhvr>
                                        <p:cTn id="21" dur="770" fill="hold"/>
                                        <p:tgtEl>
                                          <p:spTgt spid="15363"/>
                                        </p:tgtEl>
                                        <p:attrNameLst>
                                          <p:attrName>ppt_x</p:attrName>
                                        </p:attrNameLst>
                                      </p:cBhvr>
                                      <p:to>
                                        <p:strVal val="(0.5)"/>
                                      </p:to>
                                    </p:set>
                                    <p:anim from="(0.5)" to="(#ppt_x)" calcmode="lin" valueType="num">
                                      <p:cBhvr>
                                        <p:cTn id="22" dur="1230" accel="100000" fill="hold">
                                          <p:stCondLst>
                                            <p:cond delay="770"/>
                                          </p:stCondLst>
                                        </p:cTn>
                                        <p:tgtEl>
                                          <p:spTgt spid="15363"/>
                                        </p:tgtEl>
                                        <p:attrNameLst>
                                          <p:attrName>ppt_x</p:attrName>
                                        </p:attrNameLst>
                                      </p:cBhvr>
                                    </p:anim>
                                    <p:set>
                                      <p:cBhvr>
                                        <p:cTn id="23" dur="770" fill="hold"/>
                                        <p:tgtEl>
                                          <p:spTgt spid="15363"/>
                                        </p:tgtEl>
                                        <p:attrNameLst>
                                          <p:attrName>ppt_y</p:attrName>
                                        </p:attrNameLst>
                                      </p:cBhvr>
                                      <p:to>
                                        <p:strVal val="(#ppt_y+0.4)"/>
                                      </p:to>
                                    </p:set>
                                    <p:anim from="(#ppt_y+0.4)" to="(#ppt_y)" calcmode="lin" valueType="num">
                                      <p:cBhvr>
                                        <p:cTn id="24" dur="1230" accel="100000" fill="hold">
                                          <p:stCondLst>
                                            <p:cond delay="770"/>
                                          </p:stCondLst>
                                        </p:cTn>
                                        <p:tgtEl>
                                          <p:spTgt spid="15363"/>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15364"/>
                                        </p:tgtEl>
                                        <p:attrNameLst>
                                          <p:attrName>style.visibility</p:attrName>
                                        </p:attrNameLst>
                                      </p:cBhvr>
                                      <p:to>
                                        <p:strVal val="visible"/>
                                      </p:to>
                                    </p:set>
                                    <p:animEffect transition="in" filter="fade">
                                      <p:cBhvr>
                                        <p:cTn id="29" dur="770" decel="100000"/>
                                        <p:tgtEl>
                                          <p:spTgt spid="15364"/>
                                        </p:tgtEl>
                                      </p:cBhvr>
                                    </p:animEffect>
                                    <p:animScale>
                                      <p:cBhvr>
                                        <p:cTn id="30" dur="770" decel="100000"/>
                                        <p:tgtEl>
                                          <p:spTgt spid="15364"/>
                                        </p:tgtEl>
                                      </p:cBhvr>
                                      <p:from x="10000" y="10000"/>
                                      <p:to x="200000" y="450000"/>
                                    </p:animScale>
                                    <p:animScale>
                                      <p:cBhvr>
                                        <p:cTn id="31" dur="1230" accel="100000" fill="hold">
                                          <p:stCondLst>
                                            <p:cond delay="770"/>
                                          </p:stCondLst>
                                        </p:cTn>
                                        <p:tgtEl>
                                          <p:spTgt spid="15364"/>
                                        </p:tgtEl>
                                      </p:cBhvr>
                                      <p:from x="200000" y="450000"/>
                                      <p:to x="100000" y="100000"/>
                                    </p:animScale>
                                    <p:set>
                                      <p:cBhvr>
                                        <p:cTn id="32" dur="770" fill="hold"/>
                                        <p:tgtEl>
                                          <p:spTgt spid="15364"/>
                                        </p:tgtEl>
                                        <p:attrNameLst>
                                          <p:attrName>ppt_x</p:attrName>
                                        </p:attrNameLst>
                                      </p:cBhvr>
                                      <p:to>
                                        <p:strVal val="(0.5)"/>
                                      </p:to>
                                    </p:set>
                                    <p:anim from="(0.5)" to="(#ppt_x)" calcmode="lin" valueType="num">
                                      <p:cBhvr>
                                        <p:cTn id="33" dur="1230" accel="100000" fill="hold">
                                          <p:stCondLst>
                                            <p:cond delay="770"/>
                                          </p:stCondLst>
                                        </p:cTn>
                                        <p:tgtEl>
                                          <p:spTgt spid="15364"/>
                                        </p:tgtEl>
                                        <p:attrNameLst>
                                          <p:attrName>ppt_x</p:attrName>
                                        </p:attrNameLst>
                                      </p:cBhvr>
                                    </p:anim>
                                    <p:set>
                                      <p:cBhvr>
                                        <p:cTn id="34" dur="770" fill="hold"/>
                                        <p:tgtEl>
                                          <p:spTgt spid="15364"/>
                                        </p:tgtEl>
                                        <p:attrNameLst>
                                          <p:attrName>ppt_y</p:attrName>
                                        </p:attrNameLst>
                                      </p:cBhvr>
                                      <p:to>
                                        <p:strVal val="(#ppt_y+0.4)"/>
                                      </p:to>
                                    </p:set>
                                    <p:anim from="(#ppt_y+0.4)" to="(#ppt_y)" calcmode="lin" valueType="num">
                                      <p:cBhvr>
                                        <p:cTn id="35" dur="1230" accel="100000" fill="hold">
                                          <p:stCondLst>
                                            <p:cond delay="770"/>
                                          </p:stCondLst>
                                        </p:cTn>
                                        <p:tgtEl>
                                          <p:spTgt spid="15364"/>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15365"/>
                                        </p:tgtEl>
                                        <p:attrNameLst>
                                          <p:attrName>style.visibility</p:attrName>
                                        </p:attrNameLst>
                                      </p:cBhvr>
                                      <p:to>
                                        <p:strVal val="visible"/>
                                      </p:to>
                                    </p:set>
                                    <p:animEffect transition="in" filter="fade">
                                      <p:cBhvr>
                                        <p:cTn id="40" dur="770" decel="100000"/>
                                        <p:tgtEl>
                                          <p:spTgt spid="15365"/>
                                        </p:tgtEl>
                                      </p:cBhvr>
                                    </p:animEffect>
                                    <p:animScale>
                                      <p:cBhvr>
                                        <p:cTn id="41" dur="770" decel="100000"/>
                                        <p:tgtEl>
                                          <p:spTgt spid="15365"/>
                                        </p:tgtEl>
                                      </p:cBhvr>
                                      <p:from x="10000" y="10000"/>
                                      <p:to x="200000" y="450000"/>
                                    </p:animScale>
                                    <p:animScale>
                                      <p:cBhvr>
                                        <p:cTn id="42" dur="1230" accel="100000" fill="hold">
                                          <p:stCondLst>
                                            <p:cond delay="770"/>
                                          </p:stCondLst>
                                        </p:cTn>
                                        <p:tgtEl>
                                          <p:spTgt spid="15365"/>
                                        </p:tgtEl>
                                      </p:cBhvr>
                                      <p:from x="200000" y="450000"/>
                                      <p:to x="100000" y="100000"/>
                                    </p:animScale>
                                    <p:set>
                                      <p:cBhvr>
                                        <p:cTn id="43" dur="770" fill="hold"/>
                                        <p:tgtEl>
                                          <p:spTgt spid="15365"/>
                                        </p:tgtEl>
                                        <p:attrNameLst>
                                          <p:attrName>ppt_x</p:attrName>
                                        </p:attrNameLst>
                                      </p:cBhvr>
                                      <p:to>
                                        <p:strVal val="(0.5)"/>
                                      </p:to>
                                    </p:set>
                                    <p:anim from="(0.5)" to="(#ppt_x)" calcmode="lin" valueType="num">
                                      <p:cBhvr>
                                        <p:cTn id="44" dur="1230" accel="100000" fill="hold">
                                          <p:stCondLst>
                                            <p:cond delay="770"/>
                                          </p:stCondLst>
                                        </p:cTn>
                                        <p:tgtEl>
                                          <p:spTgt spid="15365"/>
                                        </p:tgtEl>
                                        <p:attrNameLst>
                                          <p:attrName>ppt_x</p:attrName>
                                        </p:attrNameLst>
                                      </p:cBhvr>
                                    </p:anim>
                                    <p:set>
                                      <p:cBhvr>
                                        <p:cTn id="45" dur="770" fill="hold"/>
                                        <p:tgtEl>
                                          <p:spTgt spid="15365"/>
                                        </p:tgtEl>
                                        <p:attrNameLst>
                                          <p:attrName>ppt_y</p:attrName>
                                        </p:attrNameLst>
                                      </p:cBhvr>
                                      <p:to>
                                        <p:strVal val="(#ppt_y+0.4)"/>
                                      </p:to>
                                    </p:set>
                                    <p:anim from="(#ppt_y+0.4)" to="(#ppt_y)" calcmode="lin" valueType="num">
                                      <p:cBhvr>
                                        <p:cTn id="46" dur="1230" accel="100000" fill="hold">
                                          <p:stCondLst>
                                            <p:cond delay="770"/>
                                          </p:stCondLst>
                                        </p:cTn>
                                        <p:tgtEl>
                                          <p:spTgt spid="1536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b="1" dirty="0" smtClean="0">
                <a:solidFill>
                  <a:srgbClr val="3333FF"/>
                </a:solidFill>
              </a:rPr>
              <a:t>First, </a:t>
            </a:r>
            <a:r>
              <a:rPr lang="en-US" sz="3200" dirty="0" smtClean="0">
                <a:solidFill>
                  <a:srgbClr val="3333FF"/>
                </a:solidFill>
              </a:rPr>
              <a:t>answer </a:t>
            </a:r>
            <a:r>
              <a:rPr lang="en-US" sz="3200" b="1" dirty="0" smtClean="0">
                <a:solidFill>
                  <a:srgbClr val="3333FF"/>
                </a:solidFill>
              </a:rPr>
              <a:t>the following questions, then tell the story by looking at the pictures</a:t>
            </a:r>
            <a:r>
              <a:rPr lang="en-US" sz="3200" b="1" dirty="0" smtClean="0"/>
              <a:t>.</a:t>
            </a:r>
            <a:r>
              <a:rPr lang="ru-RU" sz="3200" dirty="0" smtClean="0"/>
              <a:t/>
            </a:r>
            <a:br>
              <a:rPr lang="ru-RU" sz="3200" dirty="0" smtClean="0"/>
            </a:br>
            <a:endParaRPr lang="ru-RU" sz="3200" dirty="0"/>
          </a:p>
        </p:txBody>
      </p:sp>
      <p:sp>
        <p:nvSpPr>
          <p:cNvPr id="3" name="Содержимое 2"/>
          <p:cNvSpPr>
            <a:spLocks noGrp="1"/>
          </p:cNvSpPr>
          <p:nvPr>
            <p:ph idx="1"/>
          </p:nvPr>
        </p:nvSpPr>
        <p:spPr/>
        <p:txBody>
          <a:bodyPr>
            <a:normAutofit fontScale="92500" lnSpcReduction="20000"/>
          </a:bodyPr>
          <a:lstStyle/>
          <a:p>
            <a:pPr lvl="0"/>
            <a:r>
              <a:rPr lang="en-US" dirty="0" smtClean="0">
                <a:solidFill>
                  <a:srgbClr val="1C04AC"/>
                </a:solidFill>
              </a:rPr>
              <a:t>What was the weather like?</a:t>
            </a:r>
            <a:endParaRPr lang="ru-RU" dirty="0" smtClean="0">
              <a:solidFill>
                <a:srgbClr val="1C04AC"/>
              </a:solidFill>
            </a:endParaRPr>
          </a:p>
          <a:p>
            <a:pPr lvl="0"/>
            <a:r>
              <a:rPr lang="en-US" dirty="0" smtClean="0">
                <a:solidFill>
                  <a:srgbClr val="3333FF"/>
                </a:solidFill>
              </a:rPr>
              <a:t>Who was involved in the story?</a:t>
            </a:r>
            <a:endParaRPr lang="ru-RU" dirty="0" smtClean="0">
              <a:solidFill>
                <a:srgbClr val="3333FF"/>
              </a:solidFill>
            </a:endParaRPr>
          </a:p>
          <a:p>
            <a:pPr lvl="0"/>
            <a:r>
              <a:rPr lang="en-US" dirty="0" smtClean="0">
                <a:solidFill>
                  <a:srgbClr val="1C04AC"/>
                </a:solidFill>
              </a:rPr>
              <a:t>Where and when did the story take place?</a:t>
            </a:r>
            <a:endParaRPr lang="ru-RU" dirty="0" smtClean="0">
              <a:solidFill>
                <a:srgbClr val="1C04AC"/>
              </a:solidFill>
            </a:endParaRPr>
          </a:p>
          <a:p>
            <a:pPr lvl="0"/>
            <a:r>
              <a:rPr lang="en-US" dirty="0" smtClean="0">
                <a:solidFill>
                  <a:srgbClr val="3333FF"/>
                </a:solidFill>
              </a:rPr>
              <a:t>What did she see when she looked over her shoulder?</a:t>
            </a:r>
            <a:endParaRPr lang="ru-RU" dirty="0" smtClean="0">
              <a:solidFill>
                <a:srgbClr val="3333FF"/>
              </a:solidFill>
            </a:endParaRPr>
          </a:p>
          <a:p>
            <a:pPr lvl="0"/>
            <a:r>
              <a:rPr lang="en-US" dirty="0" smtClean="0">
                <a:solidFill>
                  <a:srgbClr val="1C04AC"/>
                </a:solidFill>
              </a:rPr>
              <a:t>How do you think she felt?</a:t>
            </a:r>
            <a:endParaRPr lang="ru-RU" dirty="0" smtClean="0">
              <a:solidFill>
                <a:srgbClr val="1C04AC"/>
              </a:solidFill>
            </a:endParaRPr>
          </a:p>
          <a:p>
            <a:pPr lvl="0"/>
            <a:r>
              <a:rPr lang="en-US" dirty="0" smtClean="0">
                <a:solidFill>
                  <a:srgbClr val="3333FF"/>
                </a:solidFill>
              </a:rPr>
              <a:t>What did she feel on her arm?</a:t>
            </a:r>
            <a:endParaRPr lang="ru-RU" dirty="0" smtClean="0">
              <a:solidFill>
                <a:srgbClr val="3333FF"/>
              </a:solidFill>
            </a:endParaRPr>
          </a:p>
          <a:p>
            <a:pPr lvl="0"/>
            <a:r>
              <a:rPr lang="en-US" dirty="0" smtClean="0">
                <a:solidFill>
                  <a:srgbClr val="1C04AC"/>
                </a:solidFill>
              </a:rPr>
              <a:t>What did the man say?</a:t>
            </a:r>
            <a:endParaRPr lang="ru-RU" dirty="0" smtClean="0">
              <a:solidFill>
                <a:srgbClr val="1C04AC"/>
              </a:solidFill>
            </a:endParaRPr>
          </a:p>
          <a:p>
            <a:pPr lvl="0"/>
            <a:r>
              <a:rPr lang="en-US" dirty="0" smtClean="0">
                <a:solidFill>
                  <a:srgbClr val="3333FF"/>
                </a:solidFill>
              </a:rPr>
              <a:t>What do you think happened at the end of the story?</a:t>
            </a:r>
            <a:endParaRPr lang="ru-RU" dirty="0" smtClean="0">
              <a:solidFill>
                <a:srgbClr val="3333FF"/>
              </a:solidFill>
            </a:endParaRPr>
          </a:p>
          <a:p>
            <a:endParaRPr lang="ru-RU" dirty="0"/>
          </a:p>
        </p:txBody>
      </p:sp>
      <p:sp>
        <p:nvSpPr>
          <p:cNvPr id="4" name="Пятно 2 3"/>
          <p:cNvSpPr/>
          <p:nvPr/>
        </p:nvSpPr>
        <p:spPr>
          <a:xfrm>
            <a:off x="357158" y="714356"/>
            <a:ext cx="1285884" cy="85725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amond(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diamond(in)">
                                      <p:cBhvr>
                                        <p:cTn id="21" dur="2000"/>
                                        <p:tgtEl>
                                          <p:spTgt spid="3">
                                            <p:txEl>
                                              <p:pRg st="0" end="0"/>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diamond(in)">
                                      <p:cBhvr>
                                        <p:cTn id="24" dur="2000"/>
                                        <p:tgtEl>
                                          <p:spTgt spid="3">
                                            <p:txEl>
                                              <p:pRg st="1" end="1"/>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amond(in)">
                                      <p:cBhvr>
                                        <p:cTn id="30" dur="2000"/>
                                        <p:tgtEl>
                                          <p:spTgt spid="3">
                                            <p:txEl>
                                              <p:pRg st="3" end="3"/>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amond(in)">
                                      <p:cBhvr>
                                        <p:cTn id="33" dur="2000"/>
                                        <p:tgtEl>
                                          <p:spTgt spid="3">
                                            <p:txEl>
                                              <p:pRg st="4" end="4"/>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amond(in)">
                                      <p:cBhvr>
                                        <p:cTn id="36" dur="2000"/>
                                        <p:tgtEl>
                                          <p:spTgt spid="3">
                                            <p:txEl>
                                              <p:pRg st="5" end="5"/>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diamond(in)">
                                      <p:cBhvr>
                                        <p:cTn id="39" dur="2000"/>
                                        <p:tgtEl>
                                          <p:spTgt spid="3">
                                            <p:txEl>
                                              <p:pRg st="6" end="6"/>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b="1" dirty="0" smtClean="0">
                <a:solidFill>
                  <a:srgbClr val="1C04AC"/>
                </a:solidFill>
              </a:rPr>
              <a:t>Use the information from Ex. 11 and the plan below to write a story entitled</a:t>
            </a:r>
            <a:r>
              <a:rPr lang="en-US" sz="3200" b="1" dirty="0" smtClean="0"/>
              <a:t> </a:t>
            </a:r>
            <a:r>
              <a:rPr lang="en-US" sz="3200" b="1" i="1" dirty="0" smtClean="0">
                <a:solidFill>
                  <a:srgbClr val="FF0000"/>
                </a:solidFill>
              </a:rPr>
              <a:t>A Stranger in the Night.</a:t>
            </a:r>
            <a:r>
              <a:rPr lang="ru-RU" sz="3200" dirty="0" smtClean="0"/>
              <a:t/>
            </a:r>
            <a:br>
              <a:rPr lang="ru-RU" sz="3200" dirty="0" smtClean="0"/>
            </a:br>
            <a:endParaRPr lang="ru-RU" sz="3200" dirty="0"/>
          </a:p>
        </p:txBody>
      </p:sp>
      <p:sp>
        <p:nvSpPr>
          <p:cNvPr id="3" name="Содержимое 2"/>
          <p:cNvSpPr>
            <a:spLocks noGrp="1"/>
          </p:cNvSpPr>
          <p:nvPr>
            <p:ph idx="1"/>
          </p:nvPr>
        </p:nvSpPr>
        <p:spPr>
          <a:xfrm>
            <a:off x="457200" y="1071546"/>
            <a:ext cx="8229600" cy="5054617"/>
          </a:xfrm>
        </p:spPr>
        <p:txBody>
          <a:bodyPr>
            <a:normAutofit fontScale="92500"/>
          </a:bodyPr>
          <a:lstStyle/>
          <a:p>
            <a:pPr algn="ctr">
              <a:buNone/>
            </a:pPr>
            <a:r>
              <a:rPr lang="en-US" b="1" dirty="0" smtClean="0">
                <a:solidFill>
                  <a:srgbClr val="CC3300"/>
                </a:solidFill>
              </a:rPr>
              <a:t>Plan</a:t>
            </a:r>
            <a:endParaRPr lang="ru-RU" dirty="0" smtClean="0">
              <a:solidFill>
                <a:srgbClr val="CC3300"/>
              </a:solidFill>
            </a:endParaRPr>
          </a:p>
          <a:p>
            <a:r>
              <a:rPr lang="en-US" dirty="0" smtClean="0">
                <a:solidFill>
                  <a:srgbClr val="FF66CC"/>
                </a:solidFill>
              </a:rPr>
              <a:t>Paragraph  I</a:t>
            </a:r>
            <a:r>
              <a:rPr lang="ru-RU" dirty="0" smtClean="0">
                <a:solidFill>
                  <a:srgbClr val="FF66CC"/>
                </a:solidFill>
              </a:rPr>
              <a:t> </a:t>
            </a:r>
            <a:r>
              <a:rPr lang="en-US" dirty="0" smtClean="0">
                <a:solidFill>
                  <a:srgbClr val="FF66CC"/>
                </a:solidFill>
              </a:rPr>
              <a:t>  </a:t>
            </a:r>
            <a:r>
              <a:rPr lang="en-US" dirty="0" smtClean="0"/>
              <a:t>set the scene </a:t>
            </a:r>
          </a:p>
          <a:p>
            <a:pPr>
              <a:buNone/>
            </a:pPr>
            <a:r>
              <a:rPr lang="en-US" dirty="0" smtClean="0"/>
              <a:t>                            (who, where, when,  what)</a:t>
            </a:r>
            <a:endParaRPr lang="ru-RU" dirty="0" smtClean="0"/>
          </a:p>
          <a:p>
            <a:r>
              <a:rPr lang="en-US" dirty="0" smtClean="0">
                <a:solidFill>
                  <a:srgbClr val="00B050"/>
                </a:solidFill>
              </a:rPr>
              <a:t>Paragraph </a:t>
            </a:r>
            <a:r>
              <a:rPr lang="en-US" i="1" dirty="0" smtClean="0">
                <a:solidFill>
                  <a:srgbClr val="00B050"/>
                </a:solidFill>
              </a:rPr>
              <a:t>2  </a:t>
            </a:r>
            <a:r>
              <a:rPr lang="en-US" dirty="0" smtClean="0"/>
              <a:t>describe the events which </a:t>
            </a:r>
          </a:p>
          <a:p>
            <a:pPr>
              <a:buNone/>
            </a:pPr>
            <a:r>
              <a:rPr lang="en-US" dirty="0" smtClean="0"/>
              <a:t>                            happened   before the main event</a:t>
            </a:r>
            <a:endParaRPr lang="ru-RU" dirty="0" smtClean="0"/>
          </a:p>
          <a:p>
            <a:r>
              <a:rPr lang="en-US" dirty="0" smtClean="0">
                <a:solidFill>
                  <a:srgbClr val="C00000"/>
                </a:solidFill>
              </a:rPr>
              <a:t>Paragraph </a:t>
            </a:r>
            <a:r>
              <a:rPr lang="en-US" i="1" dirty="0" smtClean="0">
                <a:solidFill>
                  <a:srgbClr val="C00000"/>
                </a:solidFill>
              </a:rPr>
              <a:t>3  </a:t>
            </a:r>
            <a:r>
              <a:rPr lang="en-US" dirty="0" smtClean="0"/>
              <a:t>describe the main event</a:t>
            </a:r>
          </a:p>
          <a:p>
            <a:pPr>
              <a:buNone/>
            </a:pPr>
            <a:endParaRPr lang="ru-RU" dirty="0" smtClean="0"/>
          </a:p>
          <a:p>
            <a:r>
              <a:rPr lang="en-US" dirty="0" smtClean="0">
                <a:solidFill>
                  <a:srgbClr val="0070C0"/>
                </a:solidFill>
              </a:rPr>
              <a:t>Paragraph </a:t>
            </a:r>
            <a:r>
              <a:rPr lang="en-US" i="1" dirty="0" smtClean="0">
                <a:solidFill>
                  <a:srgbClr val="0070C0"/>
                </a:solidFill>
              </a:rPr>
              <a:t>4  </a:t>
            </a:r>
            <a:r>
              <a:rPr lang="en-US" dirty="0" smtClean="0"/>
              <a:t>end the story (refer to people's   feelings and   reactions/use direct speech)</a:t>
            </a:r>
            <a:endParaRPr lang="ru-RU" dirty="0" smtClean="0"/>
          </a:p>
        </p:txBody>
      </p:sp>
      <p:sp>
        <p:nvSpPr>
          <p:cNvPr id="4" name="Пятно 2 3"/>
          <p:cNvSpPr/>
          <p:nvPr/>
        </p:nvSpPr>
        <p:spPr>
          <a:xfrm>
            <a:off x="0" y="928670"/>
            <a:ext cx="1428760" cy="107157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6"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6"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6"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6"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6"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additive="base">
                                        <p:cTn id="5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6" fill="hold" grpId="0"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additive="base">
                                        <p:cTn id="58"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14290"/>
            <a:ext cx="8229600" cy="1143000"/>
          </a:xfrm>
        </p:spPr>
        <p:txBody>
          <a:bodyPr>
            <a:normAutofit fontScale="90000"/>
          </a:bodyPr>
          <a:lstStyle/>
          <a:p>
            <a:r>
              <a:rPr lang="en-US" sz="2400" dirty="0" smtClean="0"/>
              <a:t/>
            </a:r>
            <a:br>
              <a:rPr lang="en-US" sz="2400" dirty="0" smtClean="0"/>
            </a:br>
            <a:r>
              <a:rPr lang="en-US" sz="2400" dirty="0" smtClean="0">
                <a:solidFill>
                  <a:srgbClr val="0070C0"/>
                </a:solidFill>
              </a:rPr>
              <a:t>The   pictures  tell a  story. Look  </a:t>
            </a:r>
            <a:r>
              <a:rPr lang="en-US" sz="2400" b="1" dirty="0" smtClean="0">
                <a:solidFill>
                  <a:srgbClr val="0070C0"/>
                </a:solidFill>
              </a:rPr>
              <a:t>at  </a:t>
            </a:r>
            <a:r>
              <a:rPr lang="en-US" sz="2400" dirty="0" smtClean="0">
                <a:solidFill>
                  <a:srgbClr val="0070C0"/>
                </a:solidFill>
              </a:rPr>
              <a:t>them  </a:t>
            </a:r>
            <a:r>
              <a:rPr lang="en-US" sz="2400" b="1" dirty="0" smtClean="0">
                <a:solidFill>
                  <a:srgbClr val="0070C0"/>
                </a:solidFill>
              </a:rPr>
              <a:t>and  point  to  the</a:t>
            </a:r>
            <a:r>
              <a:rPr lang="ru-RU" sz="2400" dirty="0" smtClean="0">
                <a:solidFill>
                  <a:srgbClr val="0070C0"/>
                </a:solidFill>
              </a:rPr>
              <a:t/>
            </a:r>
            <a:br>
              <a:rPr lang="ru-RU" sz="2400" dirty="0" smtClean="0">
                <a:solidFill>
                  <a:srgbClr val="0070C0"/>
                </a:solidFill>
              </a:rPr>
            </a:br>
            <a:r>
              <a:rPr lang="en-US" sz="2400" b="1" i="1" dirty="0" smtClean="0">
                <a:solidFill>
                  <a:srgbClr val="0070C0"/>
                </a:solidFill>
              </a:rPr>
              <a:t>following things: </a:t>
            </a:r>
            <a:r>
              <a:rPr lang="en-US" sz="2400" i="1" dirty="0" smtClean="0">
                <a:solidFill>
                  <a:srgbClr val="FF0000"/>
                </a:solidFill>
              </a:rPr>
              <a:t>flippers, mask, knife, seal, </a:t>
            </a:r>
            <a:r>
              <a:rPr lang="en-US" sz="2400" b="1" i="1" dirty="0" smtClean="0">
                <a:solidFill>
                  <a:srgbClr val="FF0000"/>
                </a:solidFill>
              </a:rPr>
              <a:t>net, </a:t>
            </a:r>
            <a:r>
              <a:rPr lang="en-US" sz="2400" i="1" dirty="0" smtClean="0">
                <a:solidFill>
                  <a:srgbClr val="FF0000"/>
                </a:solidFill>
              </a:rPr>
              <a:t>rock, beach, fishing    boat. </a:t>
            </a:r>
            <a:r>
              <a:rPr lang="en-US" sz="2400" b="1" i="1" dirty="0" smtClean="0"/>
              <a:t>N</a:t>
            </a:r>
            <a:r>
              <a:rPr lang="en-US" sz="2400" b="1" dirty="0" smtClean="0"/>
              <a:t>ow, answer the questions below.</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lnSpcReduction="10000"/>
          </a:bodyPr>
          <a:lstStyle/>
          <a:p>
            <a:pPr lvl="0"/>
            <a:r>
              <a:rPr lang="en-US" i="1" dirty="0" smtClean="0"/>
              <a:t>What </a:t>
            </a:r>
            <a:r>
              <a:rPr lang="en-US" i="1" dirty="0"/>
              <a:t>did she see in the water?</a:t>
            </a:r>
            <a:endParaRPr lang="ru-RU" i="1" dirty="0"/>
          </a:p>
          <a:p>
            <a:pPr lvl="0"/>
            <a:r>
              <a:rPr lang="en-US" i="1" dirty="0"/>
              <a:t>What did she do then?</a:t>
            </a:r>
            <a:endParaRPr lang="ru-RU" i="1" dirty="0"/>
          </a:p>
          <a:p>
            <a:pPr lvl="0"/>
            <a:r>
              <a:rPr lang="en-US" i="1" dirty="0"/>
              <a:t>What happened at the end of </a:t>
            </a:r>
            <a:r>
              <a:rPr lang="en-US" i="1" dirty="0" smtClean="0"/>
              <a:t>the  story?</a:t>
            </a:r>
            <a:r>
              <a:rPr lang="en-US" i="1" dirty="0"/>
              <a:t> </a:t>
            </a:r>
            <a:endParaRPr lang="ru-RU" i="1" dirty="0"/>
          </a:p>
          <a:p>
            <a:pPr lvl="0"/>
            <a:r>
              <a:rPr lang="en-US" i="1" dirty="0"/>
              <a:t>Who was involved in the story?</a:t>
            </a:r>
            <a:endParaRPr lang="ru-RU" i="1" dirty="0"/>
          </a:p>
          <a:p>
            <a:pPr lvl="0"/>
            <a:r>
              <a:rPr lang="en-US" i="1" dirty="0"/>
              <a:t>Where was the girl?</a:t>
            </a:r>
            <a:endParaRPr lang="ru-RU" i="1" dirty="0"/>
          </a:p>
          <a:p>
            <a:pPr lvl="0"/>
            <a:r>
              <a:rPr lang="en-US" i="1" dirty="0"/>
              <a:t>What was the weather like?</a:t>
            </a:r>
            <a:endParaRPr lang="ru-RU" i="1" dirty="0"/>
          </a:p>
          <a:p>
            <a:pPr lvl="0"/>
            <a:r>
              <a:rPr lang="en-US" i="1" dirty="0"/>
              <a:t>How did the girl feel?</a:t>
            </a:r>
            <a:endParaRPr lang="ru-RU" i="1" dirty="0"/>
          </a:p>
          <a:p>
            <a:pPr lvl="0"/>
            <a:r>
              <a:rPr lang="en-US" i="1" dirty="0"/>
              <a:t>Why did the girl get into the water?</a:t>
            </a:r>
            <a:endParaRPr lang="ru-RU" i="1" dirty="0"/>
          </a:p>
        </p:txBody>
      </p:sp>
      <p:sp>
        <p:nvSpPr>
          <p:cNvPr id="5" name="Пятно 1 4"/>
          <p:cNvSpPr/>
          <p:nvPr/>
        </p:nvSpPr>
        <p:spPr>
          <a:xfrm>
            <a:off x="214282" y="142852"/>
            <a:ext cx="857256" cy="107157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amond(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diamond(in)">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diamond(in)">
                                      <p:cBhvr>
                                        <p:cTn id="26" dur="2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diamond(in)">
                                      <p:cBhvr>
                                        <p:cTn id="31" dur="2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diamond(in)">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diamond(in)">
                                      <p:cBhvr>
                                        <p:cTn id="41" dur="2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diamond(in)">
                                      <p:cBhvr>
                                        <p:cTn id="46" dur="2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diamond(in)">
                                      <p:cBhvr>
                                        <p:cTn id="51" dur="2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diamond(in)">
                                      <p:cBhvr>
                                        <p:cTn id="5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Rectangle 10"/>
          <p:cNvSpPr>
            <a:spLocks noChangeArrowheads="1"/>
          </p:cNvSpPr>
          <p:nvPr/>
        </p:nvSpPr>
        <p:spPr bwMode="auto">
          <a:xfrm>
            <a:off x="357158" y="1285860"/>
            <a:ext cx="85725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890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endParaRPr>
          </a:p>
          <a:p>
            <a:pPr marL="0" marR="0" lvl="0" indent="88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It was a hot summer day and the sun was shining. Everything was calm and peaceful and </a:t>
            </a:r>
            <a:r>
              <a:rPr kumimoji="0" lang="en-US" sz="2000" b="0" i="1"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Ann was relaxing on </a:t>
            </a:r>
            <a:r>
              <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the beach. Suddenly, she heard a noise, like a baby </a:t>
            </a:r>
            <a:r>
              <a:rPr kumimoji="0" lang="en-US" sz="2000" b="0" i="1"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crying. It was coming </a:t>
            </a:r>
            <a:r>
              <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from the sea, so she put on her mask and flippers and went to have a look.</a:t>
            </a:r>
          </a:p>
          <a:p>
            <a:pPr marL="0" marR="0" lvl="0" indent="920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As soon as she got into the water, she swam towards where the sound was coming from. After she had swum a short distance, she saw a fishing net. Then she saw the seal. It was crying because it had got caught in the net. Ann tried to help it, but she needed a knife.</a:t>
            </a:r>
            <a:endParaRPr kumimoji="0" lang="ru-RU" sz="2000" b="0" i="0" u="none" strike="noStrike" cap="none" normalizeH="0" baseline="0" dirty="0" smtClean="0">
              <a:ln>
                <a:noFill/>
              </a:ln>
              <a:solidFill>
                <a:schemeClr val="tx1"/>
              </a:solidFill>
              <a:effectLst/>
              <a:latin typeface="BatangChe" pitchFamily="49" charset="-127"/>
              <a:ea typeface="BatangChe" pitchFamily="49" charset="-127"/>
              <a:cs typeface="Aharoni" pitchFamily="2" charset="-79"/>
            </a:endParaRPr>
          </a:p>
          <a:p>
            <a:pPr marL="0" marR="0" lvl="0" indent="920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Just then she heard the engine of a boat. She climbed onto a rock and saw a small fishing boat. She needed help quickly, so she started to wave. When the man in the boat saw Ann, he came immediately to help her. He had a knife, so together they cut a hole in the net. Two minutes later, the seal was free.</a:t>
            </a:r>
          </a:p>
          <a:p>
            <a:pPr marL="0" marR="0" lvl="0" indent="920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Before the seal swam away, Ann played with it for a while. They swam together in the calm blue sea and Ann felt really happy. Finally, when the seal decided to leave, Ann shouted to her new friend, "Good luck! </a:t>
            </a:r>
            <a:r>
              <a:rPr kumimoji="0" lang="ru-RU" sz="2000" b="0" i="0" u="none" strike="noStrike" cap="none" normalizeH="0" baseline="0" dirty="0" smtClean="0">
                <a:ln>
                  <a:noFill/>
                </a:ln>
                <a:solidFill>
                  <a:srgbClr val="000000"/>
                </a:solidFill>
                <a:effectLst/>
                <a:latin typeface="BatangChe" pitchFamily="49" charset="-127"/>
                <a:ea typeface="BatangChe" pitchFamily="49" charset="-127"/>
                <a:cs typeface="Aharoni" pitchFamily="2" charset="-79"/>
              </a:rPr>
              <a:t>1 </a:t>
            </a:r>
            <a:r>
              <a:rPr kumimoji="0" lang="en-US" sz="2000" b="0" i="0" u="none" strike="noStrike" cap="none" normalizeH="0" baseline="0" dirty="0" smtClean="0">
                <a:ln>
                  <a:noFill/>
                </a:ln>
                <a:solidFill>
                  <a:srgbClr val="000000"/>
                </a:solidFill>
                <a:effectLst/>
                <a:latin typeface="Baskerville Old Face" pitchFamily="18" charset="0"/>
                <a:ea typeface="BatangChe" pitchFamily="49" charset="-127"/>
                <a:cs typeface="Aharoni" pitchFamily="2" charset="-79"/>
              </a:rPr>
              <a:t>hope I'll see you again soon!"</a:t>
            </a:r>
            <a:endParaRPr kumimoji="0" lang="en-US" sz="2000" b="0" i="0" u="none" strike="noStrike" cap="none" normalizeH="0" baseline="0" dirty="0" smtClean="0">
              <a:ln>
                <a:noFill/>
              </a:ln>
              <a:solidFill>
                <a:schemeClr val="tx1"/>
              </a:solidFill>
              <a:effectLst/>
              <a:latin typeface="Baskerville Old Face" pitchFamily="18" charset="0"/>
              <a:ea typeface="BatangChe" pitchFamily="49" charset="-127"/>
              <a:cs typeface="Aharoni" pitchFamily="2" charset="-79"/>
            </a:endParaRPr>
          </a:p>
        </p:txBody>
      </p:sp>
      <p:sp>
        <p:nvSpPr>
          <p:cNvPr id="18" name="Прямоугольник 17"/>
          <p:cNvSpPr/>
          <p:nvPr/>
        </p:nvSpPr>
        <p:spPr>
          <a:xfrm>
            <a:off x="714348" y="214291"/>
            <a:ext cx="7429552" cy="1938992"/>
          </a:xfrm>
          <a:prstGeom prst="rect">
            <a:avLst/>
          </a:prstGeom>
        </p:spPr>
        <p:txBody>
          <a:bodyPr wrap="square">
            <a:spAutoFit/>
          </a:bodyPr>
          <a:lstStyle/>
          <a:p>
            <a:pPr lvl="0" algn="ctr" fontAlgn="base">
              <a:spcBef>
                <a:spcPct val="0"/>
              </a:spcBef>
              <a:spcAft>
                <a:spcPct val="0"/>
              </a:spcAft>
            </a:pPr>
            <a:r>
              <a:rPr lang="en-US" sz="2000" b="1" dirty="0" smtClean="0">
                <a:solidFill>
                  <a:srgbClr val="7030A0"/>
                </a:solidFill>
                <a:latin typeface="Arial" pitchFamily="34" charset="0"/>
                <a:ea typeface="Times New Roman" pitchFamily="18" charset="0"/>
                <a:cs typeface="Arial" pitchFamily="34" charset="0"/>
              </a:rPr>
              <a:t>      Read </a:t>
            </a:r>
            <a:r>
              <a:rPr lang="en-US" sz="2000" b="1" dirty="0">
                <a:solidFill>
                  <a:srgbClr val="7030A0"/>
                </a:solidFill>
                <a:latin typeface="Arial" pitchFamily="34" charset="0"/>
                <a:ea typeface="Times New Roman" pitchFamily="18" charset="0"/>
                <a:cs typeface="Arial" pitchFamily="34" charset="0"/>
              </a:rPr>
              <a:t>the </a:t>
            </a:r>
            <a:r>
              <a:rPr lang="en-US" sz="2000" dirty="0">
                <a:solidFill>
                  <a:srgbClr val="7030A0"/>
                </a:solidFill>
                <a:latin typeface="Arial" pitchFamily="34" charset="0"/>
                <a:ea typeface="Times New Roman" pitchFamily="18" charset="0"/>
                <a:cs typeface="Arial" pitchFamily="34" charset="0"/>
              </a:rPr>
              <a:t>story </a:t>
            </a:r>
            <a:r>
              <a:rPr lang="en-US" sz="2000" b="1" dirty="0">
                <a:solidFill>
                  <a:srgbClr val="7030A0"/>
                </a:solidFill>
                <a:latin typeface="Arial" pitchFamily="34" charset="0"/>
                <a:ea typeface="Times New Roman" pitchFamily="18" charset="0"/>
                <a:cs typeface="Arial" pitchFamily="34" charset="0"/>
              </a:rPr>
              <a:t>below and write the topic of each paragraph in the bubbles provided</a:t>
            </a:r>
            <a:r>
              <a:rPr lang="en-US" sz="2000" b="1" dirty="0" smtClean="0">
                <a:solidFill>
                  <a:srgbClr val="7030A0"/>
                </a:solidFill>
                <a:latin typeface="Arial" pitchFamily="34" charset="0"/>
                <a:ea typeface="Times New Roman" pitchFamily="18" charset="0"/>
                <a:cs typeface="Arial" pitchFamily="34" charset="0"/>
              </a:rPr>
              <a:t>.</a:t>
            </a:r>
            <a:endParaRPr lang="ru-RU" sz="2000" dirty="0">
              <a:solidFill>
                <a:srgbClr val="7030A0"/>
              </a:solidFill>
              <a:latin typeface="Arial" pitchFamily="34" charset="0"/>
              <a:cs typeface="Arial" pitchFamily="34" charset="0"/>
            </a:endParaRPr>
          </a:p>
          <a:p>
            <a:r>
              <a:rPr lang="en-US" sz="1600" dirty="0" smtClean="0">
                <a:solidFill>
                  <a:srgbClr val="000000"/>
                </a:solidFill>
                <a:latin typeface="Arial" pitchFamily="34" charset="0"/>
                <a:ea typeface="Times New Roman" pitchFamily="18" charset="0"/>
                <a:cs typeface="Times New Roman" pitchFamily="18" charset="0"/>
              </a:rPr>
              <a:t>…</a:t>
            </a:r>
            <a:r>
              <a:rPr lang="en-US" sz="1600" dirty="0" smtClean="0">
                <a:solidFill>
                  <a:srgbClr val="C00000"/>
                </a:solidFill>
                <a:latin typeface="Arial" pitchFamily="34" charset="0"/>
                <a:ea typeface="Times New Roman" pitchFamily="18" charset="0"/>
                <a:cs typeface="Arial" pitchFamily="34" charset="0"/>
              </a:rPr>
              <a:t>description of events before the main </a:t>
            </a:r>
            <a:r>
              <a:rPr lang="en-US" sz="1600" b="1" dirty="0" smtClean="0">
                <a:solidFill>
                  <a:srgbClr val="C00000"/>
                </a:solidFill>
                <a:latin typeface="Arial" pitchFamily="34" charset="0"/>
                <a:ea typeface="Times New Roman" pitchFamily="18" charset="0"/>
                <a:cs typeface="Arial" pitchFamily="34" charset="0"/>
              </a:rPr>
              <a:t>event</a:t>
            </a:r>
            <a:r>
              <a:rPr lang="en-US" sz="1600" dirty="0" smtClean="0">
                <a:solidFill>
                  <a:srgbClr val="C00000"/>
                </a:solidFill>
              </a:rPr>
              <a:t>          .. ending (feelings and reactions)</a:t>
            </a:r>
          </a:p>
          <a:p>
            <a:r>
              <a:rPr lang="en-US" sz="1600" dirty="0" smtClean="0">
                <a:solidFill>
                  <a:srgbClr val="C00000"/>
                </a:solidFill>
                <a:latin typeface="Arial" pitchFamily="34" charset="0"/>
                <a:ea typeface="Times New Roman" pitchFamily="18" charset="0"/>
                <a:cs typeface="Times New Roman" pitchFamily="18" charset="0"/>
              </a:rPr>
              <a:t>…</a:t>
            </a:r>
            <a:r>
              <a:rPr lang="en-US" sz="1600" dirty="0" smtClean="0">
                <a:solidFill>
                  <a:srgbClr val="C00000"/>
                </a:solidFill>
                <a:latin typeface="Arial" pitchFamily="34" charset="0"/>
                <a:ea typeface="Times New Roman" pitchFamily="18" charset="0"/>
                <a:cs typeface="Arial" pitchFamily="34" charset="0"/>
              </a:rPr>
              <a:t>setting   </a:t>
            </a:r>
            <a:r>
              <a:rPr lang="en-US" sz="1600" dirty="0">
                <a:solidFill>
                  <a:srgbClr val="C00000"/>
                </a:solidFill>
                <a:latin typeface="Arial" pitchFamily="34" charset="0"/>
                <a:ea typeface="Times New Roman" pitchFamily="18" charset="0"/>
                <a:cs typeface="Arial" pitchFamily="34" charset="0"/>
              </a:rPr>
              <a:t>the   scene   (who-where</a:t>
            </a:r>
            <a:r>
              <a:rPr lang="ru-RU" sz="1600" dirty="0">
                <a:solidFill>
                  <a:srgbClr val="C00000"/>
                </a:solidFill>
                <a:latin typeface="Arial" pitchFamily="34" charset="0"/>
                <a:cs typeface="Arial" pitchFamily="34" charset="0"/>
              </a:rPr>
              <a:t> </a:t>
            </a:r>
            <a:r>
              <a:rPr lang="en-US" sz="1600" dirty="0" smtClean="0">
                <a:solidFill>
                  <a:srgbClr val="C00000"/>
                </a:solidFill>
                <a:latin typeface="Arial" pitchFamily="34" charset="0"/>
                <a:cs typeface="Arial" pitchFamily="34" charset="0"/>
              </a:rPr>
              <a:t>–when-what)</a:t>
            </a:r>
            <a:r>
              <a:rPr lang="en-US" sz="1600" dirty="0" smtClean="0">
                <a:solidFill>
                  <a:srgbClr val="C00000"/>
                </a:solidFill>
              </a:rPr>
              <a:t>    ..description of the main event</a:t>
            </a:r>
            <a:endParaRPr lang="ru-RU" sz="1600" dirty="0" smtClean="0">
              <a:solidFill>
                <a:srgbClr val="C00000"/>
              </a:solidFill>
            </a:endParaRPr>
          </a:p>
          <a:p>
            <a:endParaRPr lang="en-US" sz="1600" dirty="0" smtClean="0"/>
          </a:p>
          <a:p>
            <a:pPr lvl="0" eaLnBrk="0" fontAlgn="base" hangingPunct="0">
              <a:spcBef>
                <a:spcPct val="0"/>
              </a:spcBef>
              <a:spcAft>
                <a:spcPct val="0"/>
              </a:spcAft>
            </a:pPr>
            <a:endParaRPr lang="ru-RU" sz="1600" dirty="0">
              <a:solidFill>
                <a:prstClr val="black"/>
              </a:solidFill>
              <a:latin typeface="Arial" pitchFamily="34" charset="0"/>
              <a:cs typeface="Arial" pitchFamily="34" charset="0"/>
            </a:endParaRPr>
          </a:p>
        </p:txBody>
      </p:sp>
      <p:sp>
        <p:nvSpPr>
          <p:cNvPr id="19" name="Пятно 1 18"/>
          <p:cNvSpPr/>
          <p:nvPr/>
        </p:nvSpPr>
        <p:spPr>
          <a:xfrm>
            <a:off x="285720" y="214290"/>
            <a:ext cx="928694" cy="78581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9"/>
                                        </p:tgtEl>
                                        <p:attrNameLst>
                                          <p:attrName>style.visibility</p:attrName>
                                        </p:attrNameLst>
                                      </p:cBhvr>
                                      <p:to>
                                        <p:strVal val="visible"/>
                                      </p:to>
                                    </p:set>
                                    <p:set>
                                      <p:cBhvr>
                                        <p:cTn id="7" dur="455" fill="hold">
                                          <p:stCondLst>
                                            <p:cond delay="0"/>
                                          </p:stCondLst>
                                        </p:cTn>
                                        <p:tgtEl>
                                          <p:spTgt spid="19"/>
                                        </p:tgtEl>
                                        <p:attrNameLst>
                                          <p:attrName>style.rotation</p:attrName>
                                        </p:attrNameLst>
                                      </p:cBhvr>
                                      <p:to>
                                        <p:strVal val="-45.0"/>
                                      </p:to>
                                    </p:set>
                                    <p:anim calcmode="lin" valueType="num">
                                      <p:cBhvr>
                                        <p:cTn id="8" dur="455" fill="hold">
                                          <p:stCondLst>
                                            <p:cond delay="455"/>
                                          </p:stCondLst>
                                        </p:cTn>
                                        <p:tgtEl>
                                          <p:spTgt spid="19"/>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9"/>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9"/>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9"/>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amond(in)">
                                      <p:cBhvr>
                                        <p:cTn id="16" dur="2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6394"/>
                                        </p:tgtEl>
                                        <p:attrNameLst>
                                          <p:attrName>style.visibility</p:attrName>
                                        </p:attrNameLst>
                                      </p:cBhvr>
                                      <p:to>
                                        <p:strVal val="visible"/>
                                      </p:to>
                                    </p:set>
                                    <p:animEffect transition="in" filter="diamond(in)">
                                      <p:cBhvr>
                                        <p:cTn id="21" dur="20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p:bldP spid="18"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a:bodyPr>
          <a:lstStyle/>
          <a:p>
            <a:r>
              <a:rPr lang="en-US" dirty="0"/>
              <a:t>When you write stories, </a:t>
            </a:r>
            <a:r>
              <a:rPr lang="en-US" dirty="0">
                <a:solidFill>
                  <a:srgbClr val="FF0000"/>
                </a:solidFill>
              </a:rPr>
              <a:t>use adjectives to describe the</a:t>
            </a:r>
            <a:r>
              <a:rPr lang="ru-RU" dirty="0">
                <a:solidFill>
                  <a:srgbClr val="FF0000"/>
                </a:solidFill>
              </a:rPr>
              <a:t/>
            </a:r>
            <a:br>
              <a:rPr lang="ru-RU" dirty="0">
                <a:solidFill>
                  <a:srgbClr val="FF0000"/>
                </a:solidFill>
              </a:rPr>
            </a:br>
            <a:r>
              <a:rPr lang="en-US" dirty="0">
                <a:solidFill>
                  <a:srgbClr val="FF0000"/>
                </a:solidFill>
              </a:rPr>
              <a:t>weather and atmosphere.</a:t>
            </a:r>
            <a:r>
              <a:rPr lang="ru-RU" dirty="0"/>
              <a:t/>
            </a:r>
            <a:br>
              <a:rPr lang="ru-RU" dirty="0"/>
            </a:br>
            <a:r>
              <a:rPr lang="en-US" dirty="0"/>
              <a:t>e.g. </a:t>
            </a:r>
            <a:r>
              <a:rPr lang="en-US" i="1" dirty="0"/>
              <a:t>It was a </a:t>
            </a:r>
            <a:r>
              <a:rPr lang="en-US" b="1" i="1" dirty="0">
                <a:solidFill>
                  <a:srgbClr val="FFC000"/>
                </a:solidFill>
              </a:rPr>
              <a:t>hot</a:t>
            </a:r>
            <a:r>
              <a:rPr lang="en-US" b="1" i="1" dirty="0"/>
              <a:t>, </a:t>
            </a:r>
            <a:r>
              <a:rPr lang="en-US" i="1" dirty="0"/>
              <a:t>summer day. (weather)</a:t>
            </a:r>
            <a:r>
              <a:rPr lang="ru-RU" dirty="0"/>
              <a:t/>
            </a:r>
            <a:br>
              <a:rPr lang="ru-RU" dirty="0"/>
            </a:br>
            <a:r>
              <a:rPr lang="en-US" i="1" dirty="0"/>
              <a:t>Everything was </a:t>
            </a:r>
            <a:r>
              <a:rPr lang="en-US" b="1" i="1" dirty="0">
                <a:solidFill>
                  <a:srgbClr val="FFC000"/>
                </a:solidFill>
              </a:rPr>
              <a:t>calm</a:t>
            </a:r>
            <a:r>
              <a:rPr lang="en-US" b="1" i="1" dirty="0"/>
              <a:t> </a:t>
            </a:r>
            <a:r>
              <a:rPr lang="en-US" i="1" dirty="0"/>
              <a:t>and </a:t>
            </a:r>
            <a:r>
              <a:rPr lang="en-US" b="1" i="1" dirty="0">
                <a:solidFill>
                  <a:srgbClr val="FFC000"/>
                </a:solidFill>
              </a:rPr>
              <a:t>peaceful,</a:t>
            </a:r>
            <a:r>
              <a:rPr lang="en-US" b="1" i="1" dirty="0"/>
              <a:t> </a:t>
            </a:r>
            <a:r>
              <a:rPr lang="en-US" i="1" dirty="0"/>
              <a:t>(atmosphere)</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0-#ppt_w/2"/>
                                          </p:val>
                                        </p:tav>
                                        <p:tav tm="100000">
                                          <p:val>
                                            <p:strVal val="#ppt_x"/>
                                          </p:val>
                                        </p:tav>
                                      </p:tavLst>
                                    </p:anim>
                                    <p:anim calcmode="lin" valueType="num">
                                      <p:cBhvr additive="base">
                                        <p:cTn id="8" dur="5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74638"/>
            <a:ext cx="7329510" cy="1143000"/>
          </a:xfrm>
        </p:spPr>
        <p:txBody>
          <a:bodyPr>
            <a:normAutofit fontScale="90000"/>
          </a:bodyPr>
          <a:lstStyle/>
          <a:p>
            <a:pPr algn="l"/>
            <a:r>
              <a:rPr lang="en-US" sz="2700" dirty="0" smtClean="0">
                <a:solidFill>
                  <a:srgbClr val="FFFF00"/>
                </a:solidFill>
              </a:rPr>
              <a:t>Decide which of the adjectives below describe </a:t>
            </a:r>
            <a:r>
              <a:rPr lang="en-US" sz="2700" i="1" dirty="0" smtClean="0">
                <a:solidFill>
                  <a:srgbClr val="FFFF00"/>
                </a:solidFill>
              </a:rPr>
              <a:t>weather </a:t>
            </a:r>
            <a:r>
              <a:rPr lang="en-US" sz="2700" dirty="0" smtClean="0">
                <a:solidFill>
                  <a:srgbClr val="FFFF00"/>
                </a:solidFill>
              </a:rPr>
              <a:t>and which describe </a:t>
            </a:r>
            <a:r>
              <a:rPr lang="en-US" sz="2700" i="1" dirty="0" smtClean="0">
                <a:solidFill>
                  <a:srgbClr val="FFFF00"/>
                </a:solidFill>
              </a:rPr>
              <a:t>atmosphere </a:t>
            </a:r>
            <a:r>
              <a:rPr lang="en-US" sz="2700" dirty="0" smtClean="0">
                <a:solidFill>
                  <a:srgbClr val="FFFF00"/>
                </a:solidFill>
              </a:rPr>
              <a:t>and complete the tables</a:t>
            </a:r>
            <a:r>
              <a:rPr lang="en-US" sz="2700" dirty="0" smtClean="0">
                <a:solidFill>
                  <a:srgbClr val="3333FF"/>
                </a:solidFill>
              </a:rPr>
              <a:t>.</a:t>
            </a:r>
            <a:r>
              <a:rPr lang="ru-RU" sz="2700" dirty="0" smtClean="0">
                <a:solidFill>
                  <a:srgbClr val="3333FF"/>
                </a:solidFill>
              </a:rPr>
              <a:t/>
            </a:r>
            <a:br>
              <a:rPr lang="ru-RU" sz="2700" dirty="0" smtClean="0">
                <a:solidFill>
                  <a:srgbClr val="3333FF"/>
                </a:solidFill>
              </a:rPr>
            </a:br>
            <a:r>
              <a:rPr lang="ru-RU" sz="2000" dirty="0" smtClean="0">
                <a:solidFill>
                  <a:srgbClr val="3333FF"/>
                </a:solidFill>
              </a:rPr>
              <a:t/>
            </a:r>
            <a:br>
              <a:rPr lang="ru-RU" sz="2000" dirty="0" smtClean="0">
                <a:solidFill>
                  <a:srgbClr val="3333FF"/>
                </a:solidFill>
              </a:rPr>
            </a:br>
            <a:endParaRPr lang="ru-RU" sz="2000" dirty="0">
              <a:solidFill>
                <a:srgbClr val="3333FF"/>
              </a:solidFill>
            </a:endParaRPr>
          </a:p>
        </p:txBody>
      </p:sp>
      <p:sp>
        <p:nvSpPr>
          <p:cNvPr id="3" name="Содержимое 2"/>
          <p:cNvSpPr>
            <a:spLocks noGrp="1"/>
          </p:cNvSpPr>
          <p:nvPr>
            <p:ph idx="1"/>
          </p:nvPr>
        </p:nvSpPr>
        <p:spPr/>
        <p:txBody>
          <a:bodyPr>
            <a:normAutofit lnSpcReduction="10000"/>
          </a:bodyPr>
          <a:lstStyle/>
          <a:p>
            <a:pPr algn="ctr">
              <a:buNone/>
            </a:pPr>
            <a:r>
              <a:rPr lang="en-US" sz="2800" i="1" dirty="0" smtClean="0"/>
              <a:t>  </a:t>
            </a:r>
            <a:r>
              <a:rPr lang="en-US" sz="2800" i="1" dirty="0" smtClean="0">
                <a:solidFill>
                  <a:schemeClr val="accent6">
                    <a:lumMod val="75000"/>
                  </a:schemeClr>
                </a:solidFill>
              </a:rPr>
              <a:t>strange</a:t>
            </a:r>
            <a:r>
              <a:rPr lang="en-US" sz="2800" i="1" dirty="0">
                <a:solidFill>
                  <a:schemeClr val="accent6">
                    <a:lumMod val="75000"/>
                  </a:schemeClr>
                </a:solidFill>
              </a:rPr>
              <a:t>, wet, cloudy, magical, sunny, windy, still, silent, foggy, noisy, calm, rainy</a:t>
            </a:r>
            <a:endParaRPr lang="ru-RU" sz="2800" dirty="0">
              <a:solidFill>
                <a:schemeClr val="accent6">
                  <a:lumMod val="75000"/>
                </a:schemeClr>
              </a:solidFill>
            </a:endParaRPr>
          </a:p>
          <a:p>
            <a:endParaRPr lang="en-US" sz="2000" dirty="0" smtClean="0"/>
          </a:p>
          <a:p>
            <a:endParaRPr lang="en-US" sz="2000" dirty="0"/>
          </a:p>
          <a:p>
            <a:pPr>
              <a:buNone/>
            </a:pPr>
            <a:r>
              <a:rPr lang="en-US" sz="2000" dirty="0" smtClean="0">
                <a:solidFill>
                  <a:schemeClr val="accent6">
                    <a:lumMod val="75000"/>
                  </a:schemeClr>
                </a:solidFill>
              </a:rPr>
              <a:t>         </a:t>
            </a:r>
            <a:r>
              <a:rPr lang="en-US" sz="2000" dirty="0" smtClean="0">
                <a:solidFill>
                  <a:srgbClr val="FF0000"/>
                </a:solidFill>
              </a:rPr>
              <a:t>wet                                                   strange</a:t>
            </a:r>
          </a:p>
          <a:p>
            <a:endParaRPr lang="en-US" sz="2000" dirty="0"/>
          </a:p>
          <a:p>
            <a:endParaRPr lang="en-US" sz="2000" dirty="0" smtClean="0"/>
          </a:p>
          <a:p>
            <a:endParaRPr lang="en-US" sz="2000" dirty="0"/>
          </a:p>
          <a:p>
            <a:endParaRPr lang="en-US" sz="2000" dirty="0" smtClean="0"/>
          </a:p>
          <a:p>
            <a:r>
              <a:rPr lang="en-US" sz="2000" dirty="0" smtClean="0"/>
              <a:t>Now   </a:t>
            </a:r>
            <a:r>
              <a:rPr lang="en-US" sz="2000" dirty="0"/>
              <a:t>use   the   adjectives   to   make   up sentences of your own, as in the example.</a:t>
            </a:r>
            <a:endParaRPr lang="ru-RU" sz="2000" dirty="0"/>
          </a:p>
          <a:p>
            <a:r>
              <a:rPr lang="en-US" sz="2000" b="1" dirty="0">
                <a:solidFill>
                  <a:srgbClr val="FFFF00"/>
                </a:solidFill>
              </a:rPr>
              <a:t>e </a:t>
            </a:r>
            <a:r>
              <a:rPr lang="en-US" sz="2000" b="1" i="1" dirty="0">
                <a:solidFill>
                  <a:srgbClr val="FFFF00"/>
                </a:solidFill>
              </a:rPr>
              <a:t>g. </a:t>
            </a:r>
            <a:r>
              <a:rPr lang="en-US" sz="2000" i="1" dirty="0">
                <a:solidFill>
                  <a:srgbClr val="FFFF00"/>
                </a:solidFill>
              </a:rPr>
              <a:t>It was snowing and everything </a:t>
            </a:r>
            <a:r>
              <a:rPr lang="en-US" sz="2000" i="1" dirty="0" smtClean="0">
                <a:solidFill>
                  <a:srgbClr val="FFFF00"/>
                </a:solidFill>
              </a:rPr>
              <a:t> outside </a:t>
            </a:r>
            <a:r>
              <a:rPr lang="en-US" sz="2000" i="1" dirty="0">
                <a:solidFill>
                  <a:srgbClr val="FFFF00"/>
                </a:solidFill>
              </a:rPr>
              <a:t>was </a:t>
            </a:r>
            <a:r>
              <a:rPr lang="en-US" sz="2000" i="1" dirty="0" smtClean="0">
                <a:solidFill>
                  <a:srgbClr val="FFFF00"/>
                </a:solidFill>
              </a:rPr>
              <a:t> </a:t>
            </a:r>
            <a:r>
              <a:rPr lang="en-US" sz="2000" b="1" i="1" dirty="0" smtClean="0">
                <a:solidFill>
                  <a:srgbClr val="FFFF00"/>
                </a:solidFill>
              </a:rPr>
              <a:t>silent</a:t>
            </a:r>
            <a:r>
              <a:rPr lang="en-US" sz="2000" b="1" i="1" dirty="0">
                <a:solidFill>
                  <a:srgbClr val="FFFF00"/>
                </a:solidFill>
              </a:rPr>
              <a:t>.</a:t>
            </a:r>
            <a:endParaRPr lang="ru-RU" sz="2000" dirty="0">
              <a:solidFill>
                <a:srgbClr val="FFFF00"/>
              </a:solidFill>
            </a:endParaRPr>
          </a:p>
        </p:txBody>
      </p:sp>
      <p:sp>
        <p:nvSpPr>
          <p:cNvPr id="4" name="Пятно 1 3"/>
          <p:cNvSpPr/>
          <p:nvPr/>
        </p:nvSpPr>
        <p:spPr>
          <a:xfrm>
            <a:off x="214282" y="500042"/>
            <a:ext cx="1071570" cy="85725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ru-RU" dirty="0"/>
          </a:p>
        </p:txBody>
      </p:sp>
      <p:sp>
        <p:nvSpPr>
          <p:cNvPr id="5" name="Пятно 1 4"/>
          <p:cNvSpPr/>
          <p:nvPr/>
        </p:nvSpPr>
        <p:spPr>
          <a:xfrm>
            <a:off x="1357290" y="2857496"/>
            <a:ext cx="2428892" cy="17145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weather</a:t>
            </a:r>
            <a:endParaRPr lang="ru-RU" dirty="0"/>
          </a:p>
        </p:txBody>
      </p:sp>
      <p:sp>
        <p:nvSpPr>
          <p:cNvPr id="6" name="Пятно 1 5"/>
          <p:cNvSpPr/>
          <p:nvPr/>
        </p:nvSpPr>
        <p:spPr>
          <a:xfrm>
            <a:off x="5286380" y="2928934"/>
            <a:ext cx="2571768" cy="135732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atmosphere</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linds(horizontal)">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12"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0-#ppt_w/2"/>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1+#ppt_w/2"/>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blinds(horizontal)">
                                      <p:cBhvr>
                                        <p:cTn id="4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fontScale="90000"/>
          </a:bodyPr>
          <a:lstStyle/>
          <a:p>
            <a:r>
              <a:rPr lang="en-US" dirty="0"/>
              <a:t>We use </a:t>
            </a:r>
            <a:r>
              <a:rPr lang="en-US" dirty="0">
                <a:solidFill>
                  <a:srgbClr val="00B050"/>
                </a:solidFill>
              </a:rPr>
              <a:t>the past simple </a:t>
            </a:r>
            <a:r>
              <a:rPr lang="en-US" dirty="0"/>
              <a:t>to talk about actions which </a:t>
            </a:r>
            <a:r>
              <a:rPr lang="en-US" dirty="0">
                <a:solidFill>
                  <a:srgbClr val="00B050"/>
                </a:solidFill>
              </a:rPr>
              <a:t>happened</a:t>
            </a:r>
            <a:r>
              <a:rPr lang="en-US" dirty="0"/>
              <a:t> at a specific time in the past. We use </a:t>
            </a:r>
            <a:r>
              <a:rPr lang="en-US" dirty="0">
                <a:solidFill>
                  <a:srgbClr val="FFFF00"/>
                </a:solidFill>
              </a:rPr>
              <a:t>the past continuous </a:t>
            </a:r>
            <a:r>
              <a:rPr lang="en-US" dirty="0"/>
              <a:t>to talk about an action which </a:t>
            </a:r>
            <a:r>
              <a:rPr lang="en-US" dirty="0">
                <a:solidFill>
                  <a:srgbClr val="FFFF00"/>
                </a:solidFill>
              </a:rPr>
              <a:t>was </a:t>
            </a:r>
            <a:r>
              <a:rPr lang="en-US" dirty="0" smtClean="0">
                <a:solidFill>
                  <a:srgbClr val="FFFF00"/>
                </a:solidFill>
              </a:rPr>
              <a:t>happening </a:t>
            </a:r>
            <a:r>
              <a:rPr lang="en-US" dirty="0"/>
              <a:t>at a specific time in the past, </a:t>
            </a:r>
            <a:r>
              <a:rPr lang="en-US" dirty="0" smtClean="0"/>
              <a:t/>
            </a:r>
            <a:br>
              <a:rPr lang="en-US" dirty="0" smtClean="0"/>
            </a:br>
            <a:r>
              <a:rPr lang="en-US" dirty="0" smtClean="0"/>
              <a:t>e.g</a:t>
            </a:r>
            <a:r>
              <a:rPr lang="en-US" dirty="0"/>
              <a:t>. </a:t>
            </a:r>
            <a:r>
              <a:rPr lang="en-US" i="1" dirty="0"/>
              <a:t>It was a hot summer day and the sun </a:t>
            </a:r>
            <a:r>
              <a:rPr lang="en-US" b="1" i="1" dirty="0">
                <a:solidFill>
                  <a:srgbClr val="FF0000"/>
                </a:solidFill>
              </a:rPr>
              <a:t>was shining</a:t>
            </a:r>
            <a:r>
              <a:rPr lang="en-US" b="1" i="1" dirty="0"/>
              <a:t>. </a:t>
            </a:r>
            <a:r>
              <a:rPr lang="en-US" b="1" i="1" dirty="0" smtClean="0"/>
              <a:t/>
            </a:r>
            <a:br>
              <a:rPr lang="en-US" b="1" i="1" dirty="0" smtClean="0"/>
            </a:br>
            <a:r>
              <a:rPr lang="en-US" i="1" dirty="0" smtClean="0"/>
              <a:t>Suddenly</a:t>
            </a:r>
            <a:r>
              <a:rPr lang="en-US" i="1" dirty="0"/>
              <a:t>, she </a:t>
            </a:r>
            <a:r>
              <a:rPr lang="en-US" b="1" i="1" dirty="0">
                <a:solidFill>
                  <a:srgbClr val="FFC000"/>
                </a:solidFill>
              </a:rPr>
              <a:t>heard </a:t>
            </a:r>
            <a:r>
              <a:rPr lang="en-US" i="1" dirty="0"/>
              <a:t>a noise</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mph" presetSubtype="1" grpId="1" nodeType="clickEffect">
                                  <p:stCondLst>
                                    <p:cond delay="0"/>
                                  </p:stCondLst>
                                  <p:childTnLst>
                                    <p:set>
                                      <p:cBhvr override="childStyle">
                                        <p:cTn id="11" dur="indefinite"/>
                                        <p:tgtEl>
                                          <p:spTgt spid="2"/>
                                        </p:tgtEl>
                                        <p:attrNameLst>
                                          <p:attrName>style.fontStyle</p:attrName>
                                        </p:attrNameLst>
                                      </p:cBhvr>
                                      <p:to>
                                        <p:strVal val="normal"/>
                                      </p:to>
                                    </p:set>
                                    <p:set>
                                      <p:cBhvr override="childStyle">
                                        <p:cTn id="12" dur="indefinite"/>
                                        <p:tgtEl>
                                          <p:spTgt spid="2"/>
                                        </p:tgtEl>
                                        <p:attrNameLst>
                                          <p:attrName>style.fontWeight</p:attrName>
                                        </p:attrNameLst>
                                      </p:cBhvr>
                                      <p:to>
                                        <p:strVal val="bold"/>
                                      </p:to>
                                    </p:set>
                                    <p:set>
                                      <p:cBhvr override="childStyle">
                                        <p:cTn id="13" dur="indefinite"/>
                                        <p:tgtEl>
                                          <p:spTgt spid="2"/>
                                        </p:tgtEl>
                                        <p:attrNameLst>
                                          <p:attrName>style.textDecorationUnderline</p:attrName>
                                        </p:attrNameLst>
                                      </p:cBhvr>
                                      <p:to>
                                        <p:strVal val="false"/>
                                      </p:to>
                                    </p:set>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2" nodeType="clickEffect">
                                  <p:stCondLst>
                                    <p:cond delay="0"/>
                                  </p:stCondLst>
                                  <p:childTnLst>
                                    <p:animEffect transition="out" filter="box(in)">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85728"/>
            <a:ext cx="8015318" cy="1143000"/>
          </a:xfrm>
        </p:spPr>
        <p:txBody>
          <a:bodyPr>
            <a:normAutofit fontScale="90000"/>
          </a:bodyPr>
          <a:lstStyle/>
          <a:p>
            <a:r>
              <a:rPr lang="en-US" dirty="0" smtClean="0">
                <a:solidFill>
                  <a:prstClr val="black"/>
                </a:solidFill>
              </a:rPr>
              <a:t> </a:t>
            </a:r>
            <a:r>
              <a:rPr lang="en-US" dirty="0" smtClean="0">
                <a:solidFill>
                  <a:srgbClr val="3333FF"/>
                </a:solidFill>
              </a:rPr>
              <a:t>Put </a:t>
            </a:r>
            <a:r>
              <a:rPr lang="en-US" dirty="0">
                <a:solidFill>
                  <a:srgbClr val="3333FF"/>
                </a:solidFill>
              </a:rPr>
              <a:t>the verbs in brackets into the </a:t>
            </a:r>
            <a:r>
              <a:rPr lang="en-US" dirty="0">
                <a:solidFill>
                  <a:srgbClr val="FF0000"/>
                </a:solidFill>
              </a:rPr>
              <a:t>past simple </a:t>
            </a:r>
            <a:r>
              <a:rPr lang="en-US" dirty="0">
                <a:solidFill>
                  <a:srgbClr val="3333FF"/>
                </a:solidFill>
              </a:rPr>
              <a:t>or the </a:t>
            </a:r>
            <a:r>
              <a:rPr lang="en-US" dirty="0">
                <a:solidFill>
                  <a:srgbClr val="FF0000"/>
                </a:solidFill>
              </a:rPr>
              <a:t>past continuous</a:t>
            </a:r>
            <a:r>
              <a:rPr lang="en-US" dirty="0">
                <a:solidFill>
                  <a:prstClr val="black"/>
                </a:solidFill>
              </a:rPr>
              <a:t>.</a:t>
            </a:r>
            <a:r>
              <a:rPr lang="en-US" dirty="0" smtClean="0"/>
              <a:t> </a:t>
            </a:r>
            <a:endParaRPr lang="ru-RU" dirty="0"/>
          </a:p>
        </p:txBody>
      </p:sp>
      <p:sp>
        <p:nvSpPr>
          <p:cNvPr id="3" name="Прямоугольник 2"/>
          <p:cNvSpPr/>
          <p:nvPr/>
        </p:nvSpPr>
        <p:spPr>
          <a:xfrm>
            <a:off x="571472" y="1643050"/>
            <a:ext cx="7929618" cy="4801314"/>
          </a:xfrm>
          <a:prstGeom prst="rect">
            <a:avLst/>
          </a:prstGeom>
        </p:spPr>
        <p:txBody>
          <a:bodyPr wrap="square">
            <a:spAutoFit/>
          </a:bodyPr>
          <a:lstStyle/>
          <a:p>
            <a:pPr>
              <a:buFont typeface="Arial" pitchFamily="34" charset="0"/>
              <a:buChar char="•"/>
            </a:pPr>
            <a:r>
              <a:rPr lang="en-US" sz="2400" dirty="0" smtClean="0">
                <a:solidFill>
                  <a:prstClr val="black"/>
                </a:solidFill>
                <a:ea typeface="+mj-ea"/>
                <a:cs typeface="+mj-cs"/>
              </a:rPr>
              <a:t>It_____(</a:t>
            </a:r>
            <a:r>
              <a:rPr lang="en-US" sz="2400" dirty="0">
                <a:solidFill>
                  <a:srgbClr val="3333FF"/>
                </a:solidFill>
                <a:ea typeface="+mj-ea"/>
                <a:cs typeface="+mj-cs"/>
              </a:rPr>
              <a:t>rain</a:t>
            </a:r>
            <a:r>
              <a:rPr lang="en-US" sz="2400" dirty="0">
                <a:solidFill>
                  <a:prstClr val="black"/>
                </a:solidFill>
                <a:ea typeface="+mj-ea"/>
                <a:cs typeface="+mj-cs"/>
              </a:rPr>
              <a:t>) heavily and </a:t>
            </a:r>
            <a:r>
              <a:rPr lang="en-US" sz="2400" dirty="0" smtClean="0">
                <a:solidFill>
                  <a:prstClr val="black"/>
                </a:solidFill>
                <a:ea typeface="+mj-ea"/>
                <a:cs typeface="+mj-cs"/>
              </a:rPr>
              <a:t>Pete _____(</a:t>
            </a:r>
            <a:r>
              <a:rPr lang="en-US" sz="2400" dirty="0">
                <a:solidFill>
                  <a:srgbClr val="3333FF"/>
                </a:solidFill>
                <a:ea typeface="+mj-ea"/>
                <a:cs typeface="+mj-cs"/>
              </a:rPr>
              <a:t>drive</a:t>
            </a:r>
            <a:r>
              <a:rPr lang="en-US" sz="2400" dirty="0">
                <a:solidFill>
                  <a:prstClr val="black"/>
                </a:solidFill>
                <a:ea typeface="+mj-ea"/>
                <a:cs typeface="+mj-cs"/>
              </a:rPr>
              <a:t>) very fast when </a:t>
            </a:r>
            <a:r>
              <a:rPr lang="en-US" sz="2400" dirty="0" smtClean="0">
                <a:solidFill>
                  <a:prstClr val="black"/>
                </a:solidFill>
                <a:ea typeface="+mj-ea"/>
                <a:cs typeface="+mj-cs"/>
              </a:rPr>
              <a:t>he _____(</a:t>
            </a:r>
            <a:r>
              <a:rPr lang="en-US" sz="2400" dirty="0">
                <a:solidFill>
                  <a:srgbClr val="3333FF"/>
                </a:solidFill>
                <a:ea typeface="+mj-ea"/>
                <a:cs typeface="+mj-cs"/>
              </a:rPr>
              <a:t>have</a:t>
            </a:r>
            <a:r>
              <a:rPr lang="en-US" sz="2400" dirty="0">
                <a:solidFill>
                  <a:prstClr val="black"/>
                </a:solidFill>
                <a:ea typeface="+mj-ea"/>
                <a:cs typeface="+mj-cs"/>
              </a:rPr>
              <a:t>) an accident</a:t>
            </a:r>
            <a:r>
              <a:rPr lang="en-US" sz="2400" dirty="0" smtClean="0">
                <a:solidFill>
                  <a:prstClr val="black"/>
                </a:solidFill>
                <a:ea typeface="+mj-ea"/>
                <a:cs typeface="+mj-cs"/>
              </a:rPr>
              <a:t>.</a:t>
            </a:r>
          </a:p>
          <a:p>
            <a:pPr>
              <a:buFont typeface="Arial" pitchFamily="34" charset="0"/>
              <a:buChar char="•"/>
            </a:pPr>
            <a:r>
              <a:rPr lang="en-US" sz="2400" dirty="0" smtClean="0">
                <a:solidFill>
                  <a:prstClr val="black"/>
                </a:solidFill>
                <a:ea typeface="+mj-ea"/>
                <a:cs typeface="+mj-cs"/>
              </a:rPr>
              <a:t>It ______(</a:t>
            </a:r>
            <a:r>
              <a:rPr lang="en-US" sz="2400" dirty="0">
                <a:solidFill>
                  <a:srgbClr val="3333FF"/>
                </a:solidFill>
                <a:ea typeface="+mj-ea"/>
                <a:cs typeface="+mj-cs"/>
              </a:rPr>
              <a:t>snow</a:t>
            </a:r>
            <a:r>
              <a:rPr lang="en-US" sz="2400" dirty="0">
                <a:solidFill>
                  <a:prstClr val="black"/>
                </a:solidFill>
                <a:ea typeface="+mj-ea"/>
                <a:cs typeface="+mj-cs"/>
              </a:rPr>
              <a:t>) heavily and the </a:t>
            </a:r>
            <a:r>
              <a:rPr lang="en-US" sz="2400" dirty="0" smtClean="0">
                <a:solidFill>
                  <a:prstClr val="black"/>
                </a:solidFill>
                <a:ea typeface="+mj-ea"/>
                <a:cs typeface="+mj-cs"/>
              </a:rPr>
              <a:t>children _____ (</a:t>
            </a:r>
            <a:r>
              <a:rPr lang="en-US" sz="2400" dirty="0" smtClean="0">
                <a:solidFill>
                  <a:srgbClr val="3333FF"/>
                </a:solidFill>
                <a:ea typeface="+mj-ea"/>
                <a:cs typeface="+mj-cs"/>
              </a:rPr>
              <a:t>make</a:t>
            </a:r>
            <a:r>
              <a:rPr lang="en-US" sz="2400" dirty="0">
                <a:solidFill>
                  <a:prstClr val="black"/>
                </a:solidFill>
                <a:ea typeface="+mj-ea"/>
                <a:cs typeface="+mj-cs"/>
              </a:rPr>
              <a:t>) </a:t>
            </a:r>
            <a:r>
              <a:rPr lang="en-US" sz="2400" dirty="0" smtClean="0">
                <a:solidFill>
                  <a:prstClr val="black"/>
                </a:solidFill>
                <a:ea typeface="+mj-ea"/>
                <a:cs typeface="+mj-cs"/>
              </a:rPr>
              <a:t> a </a:t>
            </a:r>
            <a:r>
              <a:rPr lang="en-US" sz="2400" dirty="0">
                <a:solidFill>
                  <a:prstClr val="black"/>
                </a:solidFill>
                <a:ea typeface="+mj-ea"/>
                <a:cs typeface="+mj-cs"/>
              </a:rPr>
              <a:t>snowman outside</a:t>
            </a:r>
            <a:r>
              <a:rPr lang="en-US" sz="2400" dirty="0" smtClean="0">
                <a:solidFill>
                  <a:prstClr val="black"/>
                </a:solidFill>
                <a:ea typeface="+mj-ea"/>
                <a:cs typeface="+mj-cs"/>
              </a:rPr>
              <a:t>.</a:t>
            </a:r>
            <a:r>
              <a:rPr lang="ru-RU" sz="2400" dirty="0" smtClean="0">
                <a:solidFill>
                  <a:prstClr val="black"/>
                </a:solidFill>
                <a:ea typeface="+mj-ea"/>
                <a:cs typeface="+mj-cs"/>
              </a:rPr>
              <a:t/>
            </a:r>
            <a:br>
              <a:rPr lang="ru-RU" sz="2400" dirty="0" smtClean="0">
                <a:solidFill>
                  <a:prstClr val="black"/>
                </a:solidFill>
                <a:ea typeface="+mj-ea"/>
                <a:cs typeface="+mj-cs"/>
              </a:rPr>
            </a:br>
            <a:r>
              <a:rPr lang="en-US" sz="2400" dirty="0" smtClean="0">
                <a:solidFill>
                  <a:prstClr val="black"/>
                </a:solidFill>
                <a:ea typeface="+mj-ea"/>
                <a:cs typeface="+mj-cs"/>
              </a:rPr>
              <a:t>Suddenly</a:t>
            </a:r>
            <a:r>
              <a:rPr lang="en-US" sz="2400" dirty="0">
                <a:solidFill>
                  <a:prstClr val="black"/>
                </a:solidFill>
                <a:ea typeface="+mj-ea"/>
                <a:cs typeface="+mj-cs"/>
              </a:rPr>
              <a:t>, a bright </a:t>
            </a:r>
            <a:r>
              <a:rPr lang="en-US" sz="2400" dirty="0" smtClean="0">
                <a:solidFill>
                  <a:prstClr val="black"/>
                </a:solidFill>
                <a:ea typeface="+mj-ea"/>
                <a:cs typeface="+mj-cs"/>
              </a:rPr>
              <a:t>light_____(</a:t>
            </a:r>
            <a:r>
              <a:rPr lang="en-US" sz="2400" dirty="0" smtClean="0">
                <a:solidFill>
                  <a:srgbClr val="3333FF"/>
                </a:solidFill>
                <a:ea typeface="+mj-ea"/>
                <a:cs typeface="+mj-cs"/>
              </a:rPr>
              <a:t>appear</a:t>
            </a:r>
            <a:r>
              <a:rPr lang="en-US" sz="2400" dirty="0">
                <a:solidFill>
                  <a:prstClr val="black"/>
                </a:solidFill>
                <a:ea typeface="+mj-ea"/>
                <a:cs typeface="+mj-cs"/>
              </a:rPr>
              <a:t>) in the sky</a:t>
            </a:r>
            <a:r>
              <a:rPr lang="en-US" sz="2400" dirty="0" smtClean="0">
                <a:solidFill>
                  <a:prstClr val="black"/>
                </a:solidFill>
                <a:ea typeface="+mj-ea"/>
                <a:cs typeface="+mj-cs"/>
              </a:rPr>
              <a:t>.</a:t>
            </a:r>
          </a:p>
          <a:p>
            <a:pPr>
              <a:buFont typeface="Arial" pitchFamily="34" charset="0"/>
              <a:buChar char="•"/>
            </a:pPr>
            <a:r>
              <a:rPr lang="en-US" sz="2400" dirty="0" smtClean="0"/>
              <a:t> </a:t>
            </a:r>
            <a:r>
              <a:rPr lang="en-US" sz="2400" dirty="0"/>
              <a:t>One day, while </a:t>
            </a:r>
            <a:r>
              <a:rPr lang="en-US" sz="2400" dirty="0" smtClean="0"/>
              <a:t>I______</a:t>
            </a:r>
            <a:r>
              <a:rPr lang="en-US" sz="2400" b="1" dirty="0" smtClean="0"/>
              <a:t>(</a:t>
            </a:r>
            <a:r>
              <a:rPr lang="en-US" sz="2400" b="1" dirty="0" smtClean="0">
                <a:solidFill>
                  <a:srgbClr val="3333FF"/>
                </a:solidFill>
              </a:rPr>
              <a:t>sit</a:t>
            </a:r>
            <a:r>
              <a:rPr lang="en-US" sz="2400" b="1" dirty="0"/>
              <a:t>) </a:t>
            </a:r>
            <a:r>
              <a:rPr lang="en-US" sz="2400" dirty="0"/>
              <a:t>in the garden, </a:t>
            </a:r>
            <a:r>
              <a:rPr lang="en-US" sz="2400" dirty="0" smtClean="0"/>
              <a:t>I ______(</a:t>
            </a:r>
            <a:r>
              <a:rPr lang="en-US" sz="2400" dirty="0" smtClean="0">
                <a:solidFill>
                  <a:srgbClr val="3333FF"/>
                </a:solidFill>
              </a:rPr>
              <a:t>hear</a:t>
            </a:r>
            <a:r>
              <a:rPr lang="en-US" sz="2400" dirty="0"/>
              <a:t>) a </a:t>
            </a:r>
            <a:r>
              <a:rPr lang="en-US" sz="2400" dirty="0" smtClean="0"/>
              <a:t>strange noise</a:t>
            </a:r>
            <a:r>
              <a:rPr lang="en-US" sz="2400" dirty="0"/>
              <a:t>. </a:t>
            </a:r>
            <a:r>
              <a:rPr lang="en-US" sz="2400" dirty="0" smtClean="0"/>
              <a:t>It___(</a:t>
            </a:r>
            <a:r>
              <a:rPr lang="en-US" sz="2400" dirty="0" smtClean="0">
                <a:solidFill>
                  <a:srgbClr val="3333FF"/>
                </a:solidFill>
              </a:rPr>
              <a:t>come</a:t>
            </a:r>
            <a:r>
              <a:rPr lang="en-US" sz="2400" dirty="0"/>
              <a:t>) from the apple tree, so I	</a:t>
            </a:r>
            <a:r>
              <a:rPr lang="en-US" sz="2400" dirty="0" smtClean="0"/>
              <a:t>___(</a:t>
            </a:r>
            <a:r>
              <a:rPr lang="en-US" sz="2400" dirty="0">
                <a:solidFill>
                  <a:srgbClr val="3333FF"/>
                </a:solidFill>
              </a:rPr>
              <a:t>go</a:t>
            </a:r>
            <a:r>
              <a:rPr lang="en-US" sz="2400" dirty="0"/>
              <a:t>) </a:t>
            </a:r>
            <a:endParaRPr lang="en-US" sz="2400" dirty="0" smtClean="0"/>
          </a:p>
          <a:p>
            <a:r>
              <a:rPr lang="en-US" sz="2400" dirty="0" smtClean="0"/>
              <a:t>to have  a </a:t>
            </a:r>
            <a:r>
              <a:rPr lang="en-US" sz="2400" dirty="0"/>
              <a:t>look.</a:t>
            </a:r>
            <a:endParaRPr lang="ru-RU" sz="2400" dirty="0"/>
          </a:p>
          <a:p>
            <a:pPr>
              <a:buFont typeface="Arial" pitchFamily="34" charset="0"/>
              <a:buChar char="•"/>
            </a:pPr>
            <a:r>
              <a:rPr lang="en-US" sz="2400" dirty="0"/>
              <a:t>The </a:t>
            </a:r>
            <a:r>
              <a:rPr lang="en-US" sz="2400" dirty="0" smtClean="0"/>
              <a:t>sun ___(</a:t>
            </a:r>
            <a:r>
              <a:rPr lang="en-US" sz="2400" dirty="0" smtClean="0">
                <a:solidFill>
                  <a:srgbClr val="3333FF"/>
                </a:solidFill>
              </a:rPr>
              <a:t>shine</a:t>
            </a:r>
            <a:r>
              <a:rPr lang="en-US" sz="2400" dirty="0"/>
              <a:t>) and the </a:t>
            </a:r>
            <a:r>
              <a:rPr lang="en-US" sz="2400" dirty="0" smtClean="0"/>
              <a:t>birds _____(</a:t>
            </a:r>
            <a:r>
              <a:rPr lang="en-US" sz="2400" dirty="0">
                <a:solidFill>
                  <a:srgbClr val="3333FF"/>
                </a:solidFill>
              </a:rPr>
              <a:t>sing</a:t>
            </a:r>
            <a:r>
              <a:rPr lang="en-US" sz="2400" dirty="0"/>
              <a:t>) so </a:t>
            </a:r>
            <a:r>
              <a:rPr lang="en-US" sz="2400" dirty="0" smtClean="0"/>
              <a:t>we_____(</a:t>
            </a:r>
            <a:r>
              <a:rPr lang="en-US" sz="2400" dirty="0" smtClean="0">
                <a:solidFill>
                  <a:srgbClr val="3333FF"/>
                </a:solidFill>
              </a:rPr>
              <a:t>decide</a:t>
            </a:r>
            <a:r>
              <a:rPr lang="en-US" sz="2400" dirty="0" smtClean="0"/>
              <a:t>)  to </a:t>
            </a:r>
            <a:r>
              <a:rPr lang="en-US" sz="2400" dirty="0"/>
              <a:t>go for a picnic.</a:t>
            </a:r>
            <a:endParaRPr lang="ru-RU" sz="2400" dirty="0"/>
          </a:p>
          <a:p>
            <a:pPr>
              <a:buFont typeface="Arial" pitchFamily="34" charset="0"/>
              <a:buChar char="•"/>
            </a:pPr>
            <a:r>
              <a:rPr lang="en-US" sz="2400" dirty="0"/>
              <a:t>The </a:t>
            </a:r>
            <a:r>
              <a:rPr lang="en-US" sz="2400" dirty="0" smtClean="0"/>
              <a:t>wind ____(</a:t>
            </a:r>
            <a:r>
              <a:rPr lang="en-US" sz="2400" dirty="0" smtClean="0">
                <a:solidFill>
                  <a:srgbClr val="3333FF"/>
                </a:solidFill>
              </a:rPr>
              <a:t>blow</a:t>
            </a:r>
            <a:r>
              <a:rPr lang="en-US" sz="2400" dirty="0"/>
              <a:t>) through the </a:t>
            </a:r>
            <a:r>
              <a:rPr lang="en-US" sz="2400" dirty="0" smtClean="0"/>
              <a:t>trees  and </a:t>
            </a:r>
            <a:r>
              <a:rPr lang="en-US" sz="2400" dirty="0"/>
              <a:t>the </a:t>
            </a:r>
            <a:r>
              <a:rPr lang="en-US" sz="2400" dirty="0" smtClean="0"/>
              <a:t>wolves ____(</a:t>
            </a:r>
            <a:r>
              <a:rPr lang="en-US" sz="2400" dirty="0">
                <a:solidFill>
                  <a:srgbClr val="3333FF"/>
                </a:solidFill>
              </a:rPr>
              <a:t>howl</a:t>
            </a:r>
            <a:r>
              <a:rPr lang="en-US" sz="2400" dirty="0"/>
              <a:t>) </a:t>
            </a:r>
            <a:r>
              <a:rPr lang="en-US" sz="2400" dirty="0" smtClean="0"/>
              <a:t>outside.   Sandra ______  (</a:t>
            </a:r>
            <a:r>
              <a:rPr lang="en-US" sz="2400" dirty="0" smtClean="0">
                <a:solidFill>
                  <a:srgbClr val="3333FF"/>
                </a:solidFill>
              </a:rPr>
              <a:t>feel</a:t>
            </a:r>
            <a:r>
              <a:rPr lang="en-US" sz="2400" dirty="0"/>
              <a:t>) really scared!</a:t>
            </a:r>
            <a:endParaRPr lang="ru-RU" sz="2400" dirty="0"/>
          </a:p>
          <a:p>
            <a:endParaRPr lang="ru-RU" dirty="0"/>
          </a:p>
        </p:txBody>
      </p:sp>
      <p:sp>
        <p:nvSpPr>
          <p:cNvPr id="4" name="Пятно 1 3"/>
          <p:cNvSpPr/>
          <p:nvPr/>
        </p:nvSpPr>
        <p:spPr>
          <a:xfrm>
            <a:off x="214282" y="285728"/>
            <a:ext cx="928694" cy="100013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amond(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amond(in)">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lstStyle/>
          <a:p>
            <a:r>
              <a:rPr lang="en-US" dirty="0"/>
              <a:t>We use </a:t>
            </a:r>
            <a:r>
              <a:rPr lang="en-US" dirty="0">
                <a:solidFill>
                  <a:srgbClr val="FF0000"/>
                </a:solidFill>
              </a:rPr>
              <a:t>the past perfect</a:t>
            </a:r>
            <a:r>
              <a:rPr lang="en-US" dirty="0"/>
              <a:t> to describe an action which happened </a:t>
            </a:r>
            <a:r>
              <a:rPr lang="en-US" dirty="0">
                <a:solidFill>
                  <a:srgbClr val="FFC000"/>
                </a:solidFill>
              </a:rPr>
              <a:t>before</a:t>
            </a:r>
            <a:r>
              <a:rPr lang="en-US" dirty="0"/>
              <a:t> another action in the past, </a:t>
            </a:r>
            <a:r>
              <a:rPr lang="en-US" dirty="0" smtClean="0"/>
              <a:t/>
            </a:r>
            <a:br>
              <a:rPr lang="en-US" dirty="0" smtClean="0"/>
            </a:br>
            <a:r>
              <a:rPr lang="en-US" dirty="0" smtClean="0"/>
              <a:t>e.g</a:t>
            </a:r>
            <a:r>
              <a:rPr lang="en-US" dirty="0"/>
              <a:t>. </a:t>
            </a:r>
            <a:r>
              <a:rPr lang="en-US" i="1" dirty="0"/>
              <a:t>After she </a:t>
            </a:r>
            <a:r>
              <a:rPr lang="en-US" b="1" i="1" dirty="0">
                <a:solidFill>
                  <a:srgbClr val="FF0000"/>
                </a:solidFill>
              </a:rPr>
              <a:t>had swum </a:t>
            </a:r>
            <a:r>
              <a:rPr lang="en-US" i="1" dirty="0"/>
              <a:t>a short distance, she </a:t>
            </a:r>
            <a:r>
              <a:rPr lang="en-US" i="1" dirty="0">
                <a:solidFill>
                  <a:srgbClr val="FFC000"/>
                </a:solidFill>
              </a:rPr>
              <a:t>saw </a:t>
            </a:r>
            <a:r>
              <a:rPr lang="en-US" i="1" dirty="0"/>
              <a:t>a </a:t>
            </a:r>
            <a:r>
              <a:rPr lang="en-US" i="1" dirty="0" smtClean="0"/>
              <a:t> </a:t>
            </a:r>
            <a:r>
              <a:rPr lang="en-US" i="1" dirty="0"/>
              <a:t>fishing net.</a:t>
            </a:r>
            <a:r>
              <a:rPr lang="ru-RU" dirty="0"/>
              <a:t/>
            </a:r>
            <a:br>
              <a:rPr lang="ru-RU" dirty="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TotalTime>
  <Words>1221</Words>
  <Application>Microsoft Office PowerPoint</Application>
  <PresentationFormat>Экран (4:3)</PresentationFormat>
  <Paragraphs>137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A Summer’s    Tale! </vt:lpstr>
      <vt:lpstr>Слайд 2</vt:lpstr>
      <vt:lpstr> The   pictures  tell a  story. Look  at  them  and  point  to  the following things: flippers, mask, knife, seal, net, rock, beach, fishing    boat. Now, answer the questions below. </vt:lpstr>
      <vt:lpstr>Слайд 4</vt:lpstr>
      <vt:lpstr>When you write stories, use adjectives to describe the weather and atmosphere. e.g. It was a hot, summer day. (weather) Everything was calm and peaceful, (atmosphere)</vt:lpstr>
      <vt:lpstr>Decide which of the adjectives below describe weather and which describe atmosphere and complete the tables.  </vt:lpstr>
      <vt:lpstr>We use the past simple to talk about actions which happened at a specific time in the past. We use the past continuous to talk about an action which was happening at a specific time in the past,  e.g. It was a hot summer day and the sun was shining.  Suddenly, she heard a noise</vt:lpstr>
      <vt:lpstr> Put the verbs in brackets into the past simple or the past continuous. </vt:lpstr>
      <vt:lpstr>We use the past perfect to describe an action which happened before another action in the past,  e.g. After she had swum a short distance, she saw a  fishing net. </vt:lpstr>
      <vt:lpstr>Put the verbs in brackets into the correct tense: present perfect or past simple. </vt:lpstr>
      <vt:lpstr>         Read the short texts below and put the verbs in brackets into the past simple, past continuous or past perfect. </vt:lpstr>
      <vt:lpstr>We use time words  (first, as soon as, after, then, etc.) in stories to make the order in which events happen clear to the reader.  e.g. As soon as she got into the water,  she swam ... After she had swum a short distance, she ... Then she saw the seal.</vt:lpstr>
      <vt:lpstr>Слайд 13</vt:lpstr>
      <vt:lpstr>First read the story below and put the paragraphs in the correct order. Then, circle the correct time words. </vt:lpstr>
      <vt:lpstr>       Read   the   story   in   Ex.   7   again   and underline   - the sentence which describes the weather.  -the    sentence    which    describes    the     atmosphere.  -the adjectives which describe feelings.            -the sentence(s) which create(s) mystery or suspense.</vt:lpstr>
      <vt:lpstr>Join   the   two   columns   below   to   make complete sentences.  Now put the sentences in the correct order and try to tell the story. </vt:lpstr>
      <vt:lpstr>CAN  YOU  WRITE  A  GOOD  STORY? Test yourself by answering these questions</vt:lpstr>
      <vt:lpstr>When you write a story, divide it into four paragraphs      Begin your story by setting the scene              (who, where, when, what, etc).      In the second paragraph, describe the events which happened before the main event.     In the third paragraph, describe the main event.     End your story by describing people's feelings or reactions. You can use direct speech and a variety of adjectives to make your story more interesting to the reader.  In stories we normally use past tenses. We also use time words (first, then, after, etc) to narrate the events in the order in which they  happened. </vt:lpstr>
      <vt:lpstr>Match the sentences to the pictures below. </vt:lpstr>
      <vt:lpstr>First, answer the following questions, then tell the story by looking at the pictures. </vt:lpstr>
      <vt:lpstr>Use the information from Ex. 11 and the plan below to write a story entitled A Stranger in the Night.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Summers Tale!</dc:title>
  <dc:creator>ralovetssi</dc:creator>
  <cp:lastModifiedBy>VoropinovaNS</cp:lastModifiedBy>
  <cp:revision>48</cp:revision>
  <dcterms:created xsi:type="dcterms:W3CDTF">2009-01-09T14:02:14Z</dcterms:created>
  <dcterms:modified xsi:type="dcterms:W3CDTF">2016-06-10T06:29:09Z</dcterms:modified>
</cp:coreProperties>
</file>