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8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8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6" r:id="rId29"/>
    <p:sldId id="290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71" autoAdjust="0"/>
  </p:normalViewPr>
  <p:slideViewPr>
    <p:cSldViewPr>
      <p:cViewPr varScale="1">
        <p:scale>
          <a:sx n="88" d="100"/>
          <a:sy n="88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8B8B-66EB-4483-B390-22BF47375067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F2BC3-D4D8-442B-BA1A-B6AEB9696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F2BC3-D4D8-442B-BA1A-B6AEB96966F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2E6574-77B9-4ABF-B74E-7ABF25B6692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4DB4CE-3B87-414E-A2E2-A9AC470133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package" Target="../embeddings/_________Microsoft_Word1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e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97390" y="1677655"/>
            <a:ext cx="5648623" cy="12644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Организация обобщающего повторения курса планиметрии в рамках подготовки к итоговой аттестации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313827" flipV="1">
            <a:off x="1811774" y="2917094"/>
            <a:ext cx="6511131" cy="86708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Учитель математики МОБУ СОШ № 82 г. Сочи</a:t>
            </a:r>
          </a:p>
          <a:p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Межуткова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И.И.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686652" cy="44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 на готовых чертежах. Треугольники.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1" y="1556792"/>
            <a:ext cx="769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31845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152775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2496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1956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Стороны и углы прямоугольного треугольника</a:t>
            </a:r>
            <a:endParaRPr lang="ru-RU" b="1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H="1">
            <a:off x="6210300" y="1772816"/>
            <a:ext cx="1524000" cy="28194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flipH="1">
            <a:off x="6210300" y="4054557"/>
            <a:ext cx="304800" cy="5334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6362700" y="2924944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360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376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46937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9888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sinA</a:t>
            </a:r>
            <a:r>
              <a:rPr lang="en-US" sz="4800" dirty="0" smtClean="0"/>
              <a:t>=</a:t>
            </a:r>
            <a:endParaRPr lang="ru-RU" sz="48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802033"/>
              </p:ext>
            </p:extLst>
          </p:nvPr>
        </p:nvGraphicFramePr>
        <p:xfrm>
          <a:off x="2554897" y="1845853"/>
          <a:ext cx="1905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Формула" r:id="rId3" imgW="558558" imgH="406224" progId="Equation.3">
                  <p:embed/>
                </p:oleObj>
              </mc:Choice>
              <mc:Fallback>
                <p:oleObj name="Формула" r:id="rId3" imgW="558558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897" y="1845853"/>
                        <a:ext cx="1905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1328" y="3294276"/>
            <a:ext cx="19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cosA</a:t>
            </a:r>
            <a:r>
              <a:rPr lang="en-US" sz="4800" dirty="0" smtClean="0"/>
              <a:t>=</a:t>
            </a:r>
            <a:endParaRPr lang="ru-RU" sz="4800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85780"/>
              </p:ext>
            </p:extLst>
          </p:nvPr>
        </p:nvGraphicFramePr>
        <p:xfrm>
          <a:off x="2591780" y="3109610"/>
          <a:ext cx="20574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Формула" r:id="rId5" imgW="558558" imgH="406224" progId="Equation.3">
                  <p:embed/>
                </p:oleObj>
              </mc:Choice>
              <mc:Fallback>
                <p:oleObj name="Формула" r:id="rId5" imgW="5585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780" y="3109610"/>
                        <a:ext cx="20574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29578" y="4592216"/>
            <a:ext cx="181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tgA</a:t>
            </a:r>
            <a:r>
              <a:rPr lang="en-US" sz="4800" dirty="0" smtClean="0"/>
              <a:t>=</a:t>
            </a:r>
            <a:endParaRPr lang="ru-RU" sz="48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18532"/>
              </p:ext>
            </p:extLst>
          </p:nvPr>
        </p:nvGraphicFramePr>
        <p:xfrm>
          <a:off x="2592659" y="4477724"/>
          <a:ext cx="1524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Формула" r:id="rId7" imgW="571252" imgH="406224" progId="Equation.3">
                  <p:embed/>
                </p:oleObj>
              </mc:Choice>
              <mc:Fallback>
                <p:oleObj name="Формула" r:id="rId7" imgW="571252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659" y="4477724"/>
                        <a:ext cx="15240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4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t_file?id=2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55308"/>
            <a:ext cx="33528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836712"/>
            <a:ext cx="2952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Найдите тангенс угла А треугольника  АВС, изображённого на рисунке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№1</a:t>
            </a:r>
            <a:endParaRPr lang="ru-RU" sz="4400" dirty="0"/>
          </a:p>
        </p:txBody>
      </p:sp>
      <p:pic>
        <p:nvPicPr>
          <p:cNvPr id="5" name="Picture 4" descr="get_file?id=2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592" y="3789040"/>
            <a:ext cx="2590800" cy="2382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789040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На квадратной сетке изображён угол А . Найдите </a:t>
            </a:r>
            <a:r>
              <a:rPr lang="en-US" altLang="ru-RU" sz="2400" dirty="0" err="1" smtClean="0"/>
              <a:t>tg</a:t>
            </a:r>
            <a:r>
              <a:rPr lang="en-US" altLang="ru-RU" sz="2400" dirty="0" smtClean="0"/>
              <a:t> A</a:t>
            </a:r>
            <a:r>
              <a:rPr lang="ru-RU" altLang="ru-RU" sz="2400" dirty="0" smtClean="0"/>
              <a:t> 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№2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8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404664"/>
            <a:ext cx="3384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Найдите синус острого угла трапеции, изображённой на рисунке.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№3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2129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№4</a:t>
            </a:r>
            <a:endParaRPr lang="ru-RU" sz="3200" dirty="0"/>
          </a:p>
        </p:txBody>
      </p:sp>
      <p:pic>
        <p:nvPicPr>
          <p:cNvPr id="6" name="Picture 4" descr="get_file?id=2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1525" y="3377817"/>
            <a:ext cx="2514600" cy="24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020" y="3852003"/>
            <a:ext cx="29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На рисунке изображен параллелограм</a:t>
            </a:r>
            <a:r>
              <a:rPr lang="ru-RU" altLang="ru-RU" sz="2400" dirty="0"/>
              <a:t>м</a:t>
            </a:r>
            <a:r>
              <a:rPr lang="ru-RU" altLang="ru-RU" sz="2400" dirty="0" smtClean="0"/>
              <a:t>. Используя рисунок, найдите </a:t>
            </a:r>
          </a:p>
          <a:p>
            <a:endParaRPr lang="ru-RU" dirty="0"/>
          </a:p>
        </p:txBody>
      </p:sp>
      <p:pic>
        <p:nvPicPr>
          <p:cNvPr id="8" name="Picture 6" descr="da9a79a7d63f1ea7393be684c7cc8b6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5755169"/>
            <a:ext cx="1600200" cy="26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66" y="553035"/>
            <a:ext cx="24384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угол треугольника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520280" cy="14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9888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1.Дан </a:t>
            </a:r>
            <a:r>
              <a:rPr lang="ru-RU" dirty="0"/>
              <a:t>треугольник , внешние углы при </a:t>
            </a:r>
            <a:r>
              <a:rPr lang="ru-RU" dirty="0" smtClean="0"/>
              <a:t>вершинах В и С равны </a:t>
            </a:r>
            <a:r>
              <a:rPr lang="ru-RU" dirty="0"/>
              <a:t>соответственно </a:t>
            </a:r>
            <a:r>
              <a:rPr lang="ru-RU" dirty="0" smtClean="0"/>
              <a:t>94 и 110.Найдите </a:t>
            </a:r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87566"/>
            <a:ext cx="5334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6421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40050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2.В </a:t>
            </a:r>
            <a:r>
              <a:rPr lang="ru-RU" dirty="0"/>
              <a:t>равнобедренном треугольнике внешний угол при </a:t>
            </a:r>
            <a:r>
              <a:rPr lang="ru-RU" dirty="0" smtClean="0"/>
              <a:t>вершине В  равен 101 </a:t>
            </a:r>
            <a:r>
              <a:rPr lang="ru-RU" dirty="0"/>
              <a:t>. Найдите величину </a:t>
            </a:r>
            <a:r>
              <a:rPr lang="ru-RU" dirty="0" smtClean="0"/>
              <a:t>      . </a:t>
            </a:r>
            <a:r>
              <a:rPr lang="ru-RU" dirty="0"/>
              <a:t>Ответ дайте в градусах.</a:t>
            </a:r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42" y="4985170"/>
            <a:ext cx="5143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2243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92332"/>
              </p:ext>
            </p:extLst>
          </p:nvPr>
        </p:nvGraphicFramePr>
        <p:xfrm>
          <a:off x="611560" y="3501008"/>
          <a:ext cx="327344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4" imgW="3160080" imgH="2218320" progId="">
                  <p:embed/>
                </p:oleObj>
              </mc:Choice>
              <mc:Fallback>
                <p:oleObj r:id="rId4" imgW="3160080" imgH="2218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1008"/>
                        <a:ext cx="3273446" cy="2304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024" y="47667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3.В треугольнике АВС  </a:t>
            </a:r>
            <a:r>
              <a:rPr lang="ru-RU" dirty="0"/>
              <a:t>внешний угол при </a:t>
            </a:r>
            <a:r>
              <a:rPr lang="ru-RU" dirty="0" smtClean="0"/>
              <a:t>вершине С  равен 123 </a:t>
            </a:r>
            <a:r>
              <a:rPr lang="ru-RU" dirty="0"/>
              <a:t>. Найдите величину внешнего угла при вершине </a:t>
            </a:r>
            <a:r>
              <a:rPr lang="ru-RU" dirty="0" smtClean="0"/>
              <a:t>А, если         Ответ </a:t>
            </a:r>
            <a:r>
              <a:rPr lang="ru-RU" dirty="0"/>
              <a:t>дайте в градусах.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36" y="1645422"/>
            <a:ext cx="9239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42900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4.В </a:t>
            </a:r>
            <a:r>
              <a:rPr lang="ru-RU" dirty="0"/>
              <a:t>равнобедренном </a:t>
            </a:r>
            <a:r>
              <a:rPr lang="ru-RU" dirty="0" smtClean="0"/>
              <a:t>треугольнике АВС  угол ВАС  </a:t>
            </a:r>
            <a:r>
              <a:rPr lang="ru-RU" dirty="0"/>
              <a:t>равен </a:t>
            </a:r>
            <a:r>
              <a:rPr lang="ru-RU" dirty="0" smtClean="0"/>
              <a:t>35. </a:t>
            </a:r>
            <a:r>
              <a:rPr lang="ru-RU" dirty="0"/>
              <a:t>Найдите внешний угол при </a:t>
            </a:r>
            <a:r>
              <a:rPr lang="ru-RU" dirty="0" smtClean="0"/>
              <a:t>вершине В. Ответ </a:t>
            </a:r>
            <a:r>
              <a:rPr lang="ru-RU" dirty="0"/>
              <a:t>дайте в градусах.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8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76213" y="296863"/>
          <a:ext cx="879157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окумент" r:id="rId4" imgW="9738099" imgH="6937136" progId="Word.Document.12">
                  <p:embed/>
                </p:oleObj>
              </mc:Choice>
              <mc:Fallback>
                <p:oleObj name="Документ" r:id="rId4" imgW="9738099" imgH="693713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96863"/>
                        <a:ext cx="8791575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уч\Desktop\123-123\4-х уг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88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86344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2"/>
                </a:solidFill>
              </a:rPr>
              <a:t>Цель: </a:t>
            </a:r>
            <a:r>
              <a:rPr lang="ru-RU" altLang="ru-RU" dirty="0"/>
              <a:t>подготовить обучающихся к сдаче экзамена в форме </a:t>
            </a:r>
            <a:r>
              <a:rPr lang="ru-RU" altLang="ru-RU" dirty="0" smtClean="0"/>
              <a:t>ОГЭ </a:t>
            </a:r>
            <a:r>
              <a:rPr lang="ru-RU" altLang="ru-RU" dirty="0"/>
              <a:t>в соответствии с требованиями, предъявляемыми новыми образовательными стандартами. </a:t>
            </a:r>
            <a:br>
              <a:rPr lang="ru-RU" altLang="ru-RU" dirty="0"/>
            </a:br>
            <a:r>
              <a:rPr lang="ru-RU" altLang="ru-RU" dirty="0"/>
              <a:t>                                           </a:t>
            </a:r>
            <a:r>
              <a:rPr lang="ru-RU" altLang="ru-RU" sz="2000" dirty="0">
                <a:solidFill>
                  <a:schemeClr val="accent2"/>
                </a:solidFill>
              </a:rPr>
              <a:t>Задачи: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    Повторить и обобщить знания по  геометрии за курс основной общеобразовательной школы</a:t>
            </a:r>
            <a:br>
              <a:rPr lang="ru-RU" altLang="ru-RU" sz="2000" dirty="0"/>
            </a:br>
            <a:r>
              <a:rPr lang="ru-RU" altLang="ru-RU" sz="2000" dirty="0"/>
              <a:t>    Расширить знания по отдельным темам курса  геометрия 7-9 класс</a:t>
            </a:r>
            <a:br>
              <a:rPr lang="ru-RU" altLang="ru-RU" sz="2000" dirty="0"/>
            </a:br>
            <a:r>
              <a:rPr lang="ru-RU" altLang="ru-RU" sz="2000" dirty="0"/>
              <a:t>   Выработать умение пользоваться </a:t>
            </a:r>
            <a:r>
              <a:rPr lang="ru-RU" altLang="ru-RU" sz="2000" dirty="0" err="1"/>
              <a:t>контрольно</a:t>
            </a:r>
            <a:r>
              <a:rPr lang="ru-RU" altLang="ru-RU" sz="2000" dirty="0"/>
              <a:t> - измерительными материалами</a:t>
            </a:r>
            <a:br>
              <a:rPr lang="ru-RU" alt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3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Параллелограмм.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7728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1.Диа­го­наль</a:t>
            </a:r>
            <a:r>
              <a:rPr lang="ru-RU" dirty="0"/>
              <a:t> </a:t>
            </a:r>
            <a:r>
              <a:rPr lang="ru-RU" i="1" dirty="0"/>
              <a:t>BD</a:t>
            </a:r>
            <a:r>
              <a:rPr lang="ru-RU" dirty="0"/>
              <a:t> па­рал­ле­ло­грам­ма </a:t>
            </a:r>
            <a:r>
              <a:rPr lang="ru-RU" i="1" dirty="0"/>
              <a:t>ABCD</a:t>
            </a:r>
            <a:r>
              <a:rPr lang="ru-RU" dirty="0"/>
              <a:t> об­ра­зу­ет с его сто­ро­на­ми углы, рав­ные 65° и 50°. Най­ди­те мень­ший угол па­рал­ле­ло­грам­ма.</a:t>
            </a:r>
          </a:p>
        </p:txBody>
      </p:sp>
      <p:pic>
        <p:nvPicPr>
          <p:cNvPr id="7170" name="Picture 2" descr="https://oge.sdamgia.ru/get_file?id=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" y="1772816"/>
            <a:ext cx="2520280" cy="13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14908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2.Раз­ность </a:t>
            </a:r>
            <a:r>
              <a:rPr lang="ru-RU" dirty="0"/>
              <a:t>углов, при­ле­жа­щих к одной сто­ро­не па­рал­ле­ло­грам­ма, равна 40°. Най­ди­те мень­ший угол па­рал­ле­ло­грам­ма. Ответ дайте в гра­ду­сах.</a:t>
            </a:r>
          </a:p>
        </p:txBody>
      </p:sp>
    </p:spTree>
    <p:extLst>
      <p:ext uri="{BB962C8B-B14F-4D97-AF65-F5344CB8AC3E}">
        <p14:creationId xmlns:p14="http://schemas.microsoft.com/office/powerpoint/2010/main" val="38021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3.Один </a:t>
            </a:r>
            <a:r>
              <a:rPr lang="ru-RU" dirty="0"/>
              <a:t>угол па­рал­ле­ло­грам­ма в два раза боль­ше дру­го­го. Най­ди­те мень­ший угол. Ответ дайте в гра­ду­сах.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48478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4.В </a:t>
            </a:r>
            <a:r>
              <a:rPr lang="ru-RU" dirty="0"/>
              <a:t>па­рал­ле­ло­грам­ме </a:t>
            </a:r>
            <a:r>
              <a:rPr lang="ru-RU" i="1" dirty="0"/>
              <a:t>ABCD</a:t>
            </a:r>
            <a:r>
              <a:rPr lang="ru-RU" dirty="0"/>
              <a:t> про­ве­де­на диа­го­наль </a:t>
            </a:r>
            <a:r>
              <a:rPr lang="ru-RU" i="1" dirty="0"/>
              <a:t>AC</a:t>
            </a:r>
            <a:r>
              <a:rPr lang="ru-RU" dirty="0"/>
              <a:t>. Угол </a:t>
            </a:r>
            <a:r>
              <a:rPr lang="ru-RU" i="1" dirty="0"/>
              <a:t>DAC</a:t>
            </a:r>
            <a:r>
              <a:rPr lang="ru-RU" dirty="0"/>
              <a:t> равен 47°, а </a:t>
            </a:r>
            <a:r>
              <a:rPr lang="ru-RU" dirty="0" err="1"/>
              <a:t>угол</a:t>
            </a:r>
            <a:r>
              <a:rPr lang="ru-RU" i="1" dirty="0" err="1"/>
              <a:t>CAB</a:t>
            </a:r>
            <a:r>
              <a:rPr lang="ru-RU" dirty="0"/>
              <a:t> равен 11°. Най­ди­те боль­ший угол па­рал­ле­ло­грам­ма </a:t>
            </a:r>
            <a:r>
              <a:rPr lang="ru-RU" i="1" dirty="0"/>
              <a:t>ABCD</a:t>
            </a:r>
            <a:r>
              <a:rPr lang="ru-RU" dirty="0"/>
              <a:t>. Ответ дайте в гра­ду­сах.</a:t>
            </a:r>
          </a:p>
        </p:txBody>
      </p:sp>
      <p:pic>
        <p:nvPicPr>
          <p:cNvPr id="13314" name="Picture 2" descr="https://oge.sdamgia.ru/get_file?id=3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24968" cy="1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210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5.В </a:t>
            </a:r>
            <a:r>
              <a:rPr lang="ru-RU" dirty="0"/>
              <a:t>па­рал­ле­ло­грамм впи­са­на окруж­ность. Най­ди­те пе­ри­метр па­рал­ле­ло­грам­ма, если одна из его сто­рон равна 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r>
              <a:rPr lang="ru-RU" dirty="0"/>
              <a:t> Бис­сек­три­са угла </a:t>
            </a:r>
            <a:r>
              <a:rPr lang="ru-RU" i="1" dirty="0"/>
              <a:t>A</a:t>
            </a:r>
            <a:r>
              <a:rPr lang="ru-RU" dirty="0"/>
              <a:t> па­рал­ле­ло­грам­ма </a:t>
            </a:r>
            <a:r>
              <a:rPr lang="ru-RU" i="1" dirty="0"/>
              <a:t>ABCD</a:t>
            </a:r>
            <a:r>
              <a:rPr lang="ru-RU" dirty="0"/>
              <a:t> пе­ре­се­ка­ет сто­ро­ну </a:t>
            </a:r>
            <a:r>
              <a:rPr lang="ru-RU" i="1" dirty="0"/>
              <a:t>BC</a:t>
            </a:r>
            <a:r>
              <a:rPr lang="ru-RU" dirty="0"/>
              <a:t> в точке </a:t>
            </a:r>
            <a:r>
              <a:rPr lang="ru-RU" i="1" dirty="0"/>
              <a:t>K</a:t>
            </a:r>
            <a:r>
              <a:rPr lang="ru-RU" dirty="0"/>
              <a:t>. Най­ди­те пе­ри­метр па­рал­ле­ло­грам­ма, если </a:t>
            </a:r>
            <a:r>
              <a:rPr lang="ru-RU" i="1" dirty="0"/>
              <a:t>BK</a:t>
            </a:r>
            <a:r>
              <a:rPr lang="ru-RU" dirty="0"/>
              <a:t> = 7, </a:t>
            </a:r>
            <a:r>
              <a:rPr lang="ru-RU" i="1" dirty="0"/>
              <a:t>CK</a:t>
            </a:r>
            <a:r>
              <a:rPr lang="ru-RU" dirty="0"/>
              <a:t> = 12.</a:t>
            </a:r>
          </a:p>
        </p:txBody>
      </p:sp>
    </p:spTree>
    <p:extLst>
      <p:ext uri="{BB962C8B-B14F-4D97-AF65-F5344CB8AC3E}">
        <p14:creationId xmlns:p14="http://schemas.microsoft.com/office/powerpoint/2010/main" val="2513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4766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  <a:r>
              <a:rPr lang="ru-RU" dirty="0"/>
              <a:t> В па­рал­ле­ло­грам­ме </a:t>
            </a:r>
            <a:r>
              <a:rPr lang="ru-RU" i="1" dirty="0"/>
              <a:t>ABCD</a:t>
            </a:r>
            <a:r>
              <a:rPr lang="ru-RU" dirty="0"/>
              <a:t> диа­го­наль </a:t>
            </a:r>
            <a:r>
              <a:rPr lang="ru-RU" i="1" dirty="0"/>
              <a:t>AC</a:t>
            </a:r>
            <a:r>
              <a:rPr lang="ru-RU" dirty="0"/>
              <a:t> в 2 раза боль­ше сто­ро­ны </a:t>
            </a:r>
            <a:r>
              <a:rPr lang="ru-RU" i="1" dirty="0"/>
              <a:t>AB</a:t>
            </a:r>
            <a:r>
              <a:rPr lang="ru-RU" dirty="0"/>
              <a:t> и ∠</a:t>
            </a:r>
            <a:r>
              <a:rPr lang="ru-RU" i="1" dirty="0"/>
              <a:t>ACD</a:t>
            </a:r>
            <a:r>
              <a:rPr lang="ru-RU" dirty="0"/>
              <a:t> = 104°. Най­ди­те угол между диа­го­на­ля­ми па­рал­ле­ло­грам­ма. Ответ дайте в гра­ду­сах.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393305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  <a:r>
              <a:rPr lang="ru-RU" dirty="0"/>
              <a:t> Най­ди­те ве­ли­чи­ну остро­го угла па­рал­ле­ло­грам­ма </a:t>
            </a:r>
            <a:r>
              <a:rPr lang="ru-RU" i="1" dirty="0"/>
              <a:t>ABCD</a:t>
            </a:r>
            <a:r>
              <a:rPr lang="ru-RU" dirty="0"/>
              <a:t>, если бис­сек­три­са угла </a:t>
            </a:r>
            <a:r>
              <a:rPr lang="ru-RU" i="1" dirty="0"/>
              <a:t>A</a:t>
            </a:r>
            <a:r>
              <a:rPr lang="ru-RU" dirty="0"/>
              <a:t> об­ра­зу­ет со сто­ро­ной </a:t>
            </a:r>
            <a:r>
              <a:rPr lang="ru-RU" i="1" dirty="0"/>
              <a:t>BC</a:t>
            </a:r>
            <a:r>
              <a:rPr lang="ru-RU" dirty="0"/>
              <a:t> угол, рав­ный 15°. Ответ дайте в гра­ду­сах.</a:t>
            </a:r>
          </a:p>
        </p:txBody>
      </p:sp>
      <p:pic>
        <p:nvPicPr>
          <p:cNvPr id="14338" name="Picture 2" descr="https://oge.sdamgia.ru/get_file?id=6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2166"/>
            <a:ext cx="3470669" cy="11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oge.sdamgia.ru/get_file?id=6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843491"/>
            <a:ext cx="2652464" cy="16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476672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</a:t>
            </a:r>
            <a:r>
              <a:rPr lang="ru-RU" sz="2400" dirty="0" smtClean="0"/>
              <a:t>Дан </a:t>
            </a:r>
            <a:r>
              <a:rPr lang="ru-RU" sz="2400" dirty="0"/>
              <a:t>параллелограмм </a:t>
            </a:r>
            <a:r>
              <a:rPr lang="en-US" sz="2400" dirty="0" smtClean="0"/>
              <a:t>ABCD</a:t>
            </a:r>
            <a:r>
              <a:rPr lang="ru-RU" sz="2400" dirty="0" smtClean="0"/>
              <a:t>, </a:t>
            </a:r>
            <a:r>
              <a:rPr lang="ru-RU" sz="2400" dirty="0"/>
              <a:t>внешний угол </a:t>
            </a:r>
            <a:r>
              <a:rPr lang="ru-RU" sz="2400" dirty="0" smtClean="0"/>
              <a:t>при вершине</a:t>
            </a:r>
            <a:r>
              <a:rPr lang="en-US" sz="2400" dirty="0" smtClean="0"/>
              <a:t> A</a:t>
            </a:r>
            <a:r>
              <a:rPr lang="ru-RU" sz="2400" dirty="0" smtClean="0"/>
              <a:t> равен</a:t>
            </a:r>
            <a:r>
              <a:rPr lang="en-US" sz="2400" dirty="0" smtClean="0"/>
              <a:t> 113</a:t>
            </a:r>
            <a:r>
              <a:rPr lang="ru-RU" sz="2400" dirty="0" smtClean="0"/>
              <a:t> </a:t>
            </a:r>
            <a:r>
              <a:rPr lang="ru-RU" sz="2400" dirty="0"/>
              <a:t>. </a:t>
            </a:r>
            <a:r>
              <a:rPr lang="ru-RU" sz="2400" dirty="0" smtClean="0"/>
              <a:t>Найдите</a:t>
            </a:r>
            <a:r>
              <a:rPr lang="en-US" sz="2400" dirty="0" smtClean="0"/>
              <a:t> </a:t>
            </a:r>
            <a:r>
              <a:rPr lang="ru-RU" sz="2400" dirty="0" smtClean="0"/>
              <a:t>угол </a:t>
            </a:r>
            <a:r>
              <a:rPr lang="en-US" sz="2400" dirty="0" smtClean="0"/>
              <a:t>CDH</a:t>
            </a:r>
            <a:r>
              <a:rPr lang="ru-RU" sz="2400" dirty="0" smtClean="0"/>
              <a:t> </a:t>
            </a:r>
            <a:r>
              <a:rPr lang="ru-RU" sz="2400" dirty="0"/>
              <a:t>, если </a:t>
            </a:r>
            <a:r>
              <a:rPr lang="en-US" sz="2400" dirty="0" smtClean="0"/>
              <a:t>DH</a:t>
            </a:r>
            <a:r>
              <a:rPr lang="ru-RU" sz="2400" dirty="0" smtClean="0"/>
              <a:t>- </a:t>
            </a:r>
            <a:r>
              <a:rPr lang="ru-RU" sz="2400" dirty="0"/>
              <a:t>высота.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1" y="620688"/>
            <a:ext cx="2776861" cy="17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7984" y="3429000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10.</a:t>
            </a:r>
            <a:r>
              <a:rPr lang="ru-RU" sz="2400" dirty="0" smtClean="0"/>
              <a:t>Дан параллелограмм </a:t>
            </a:r>
            <a:r>
              <a:rPr lang="en-US" sz="2400" dirty="0" smtClean="0"/>
              <a:t>ABCD</a:t>
            </a:r>
            <a:r>
              <a:rPr lang="ru-RU" sz="2400" dirty="0" smtClean="0"/>
              <a:t> </a:t>
            </a:r>
            <a:r>
              <a:rPr lang="ru-RU" sz="2400" dirty="0"/>
              <a:t>, </a:t>
            </a:r>
            <a:r>
              <a:rPr lang="ru-RU" sz="2400" dirty="0" smtClean="0"/>
              <a:t>угол</a:t>
            </a:r>
            <a:r>
              <a:rPr lang="en-US" sz="2400" dirty="0" smtClean="0"/>
              <a:t> CDH=23</a:t>
            </a:r>
            <a:r>
              <a:rPr lang="ru-RU" sz="2400" dirty="0" smtClean="0"/>
              <a:t> </a:t>
            </a:r>
            <a:r>
              <a:rPr lang="ru-RU" sz="2400" dirty="0"/>
              <a:t>. Найдите внешний угол про вершине </a:t>
            </a:r>
            <a:r>
              <a:rPr lang="en-US" sz="2400" dirty="0" smtClean="0"/>
              <a:t>A</a:t>
            </a:r>
            <a:r>
              <a:rPr lang="ru-RU" sz="2400" dirty="0" smtClean="0"/>
              <a:t>, </a:t>
            </a:r>
            <a:r>
              <a:rPr lang="ru-RU" sz="2400" dirty="0"/>
              <a:t>если </a:t>
            </a:r>
            <a:r>
              <a:rPr lang="en-US" sz="2400" dirty="0" smtClean="0"/>
              <a:t>DH</a:t>
            </a:r>
            <a:r>
              <a:rPr lang="ru-RU" sz="2400" dirty="0" smtClean="0"/>
              <a:t>- </a:t>
            </a:r>
            <a:r>
              <a:rPr lang="ru-RU" sz="2400" dirty="0"/>
              <a:t>высота. </a:t>
            </a:r>
          </a:p>
          <a:p>
            <a:endParaRPr lang="ru-RU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9" y="3645024"/>
            <a:ext cx="2843071" cy="18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Трапеция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745945" cy="17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5" y="4257743"/>
            <a:ext cx="2914341" cy="18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84482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</a:t>
            </a:r>
            <a:r>
              <a:rPr lang="ru-RU" sz="2000" dirty="0" smtClean="0"/>
              <a:t>Дана </a:t>
            </a:r>
            <a:r>
              <a:rPr lang="ru-RU" sz="2000" dirty="0"/>
              <a:t>равнобокая трапеция </a:t>
            </a:r>
            <a:r>
              <a:rPr lang="en-US" sz="2000" dirty="0" smtClean="0"/>
              <a:t>ABCD</a:t>
            </a:r>
            <a:r>
              <a:rPr lang="ru-RU" sz="2000" dirty="0" smtClean="0"/>
              <a:t>, </a:t>
            </a:r>
            <a:r>
              <a:rPr lang="ru-RU" sz="2000" dirty="0"/>
              <a:t>внешний угол при </a:t>
            </a:r>
            <a:r>
              <a:rPr lang="ru-RU" sz="2000" dirty="0" smtClean="0"/>
              <a:t>вершине</a:t>
            </a:r>
            <a:r>
              <a:rPr lang="en-US" sz="2000" dirty="0" smtClean="0"/>
              <a:t> D</a:t>
            </a:r>
            <a:r>
              <a:rPr lang="ru-RU" sz="2000" dirty="0" smtClean="0"/>
              <a:t> </a:t>
            </a:r>
            <a:r>
              <a:rPr lang="ru-RU" sz="2000" dirty="0"/>
              <a:t>равен </a:t>
            </a:r>
            <a:r>
              <a:rPr lang="en-US" sz="2000" dirty="0" smtClean="0"/>
              <a:t>131</a:t>
            </a:r>
            <a:r>
              <a:rPr lang="ru-RU" sz="2000" dirty="0" smtClean="0"/>
              <a:t>. </a:t>
            </a:r>
            <a:r>
              <a:rPr lang="ru-RU" sz="2000" dirty="0"/>
              <a:t>Найдите </a:t>
            </a:r>
            <a:r>
              <a:rPr lang="ru-RU" sz="2000" dirty="0" smtClean="0"/>
              <a:t>угол </a:t>
            </a:r>
            <a:r>
              <a:rPr lang="en-US" sz="2000" dirty="0" smtClean="0"/>
              <a:t>ABH</a:t>
            </a:r>
            <a:r>
              <a:rPr lang="ru-RU" sz="2000" dirty="0" smtClean="0"/>
              <a:t>, </a:t>
            </a:r>
            <a:r>
              <a:rPr lang="ru-RU" sz="2000" dirty="0"/>
              <a:t>если </a:t>
            </a:r>
            <a:r>
              <a:rPr lang="en-US" sz="2000" dirty="0" smtClean="0"/>
              <a:t>BH</a:t>
            </a:r>
            <a:r>
              <a:rPr lang="ru-RU" sz="2000" dirty="0" smtClean="0"/>
              <a:t>- </a:t>
            </a:r>
            <a:r>
              <a:rPr lang="ru-RU" sz="2000" dirty="0"/>
              <a:t>высота. 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077072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</a:t>
            </a:r>
            <a:r>
              <a:rPr lang="ru-RU" sz="2000" dirty="0" smtClean="0"/>
              <a:t>Дана </a:t>
            </a:r>
            <a:r>
              <a:rPr lang="ru-RU" sz="2000" dirty="0"/>
              <a:t>равнобокая трапеция </a:t>
            </a:r>
            <a:r>
              <a:rPr lang="en-US" sz="2000" dirty="0" smtClean="0"/>
              <a:t>ABCD</a:t>
            </a:r>
            <a:r>
              <a:rPr lang="ru-RU" sz="2000" dirty="0" smtClean="0"/>
              <a:t>,угол </a:t>
            </a:r>
            <a:r>
              <a:rPr lang="en-US" sz="2000" dirty="0" smtClean="0"/>
              <a:t>ABH</a:t>
            </a:r>
            <a:r>
              <a:rPr lang="ru-RU" sz="2000" dirty="0" smtClean="0"/>
              <a:t> </a:t>
            </a:r>
            <a:r>
              <a:rPr lang="ru-RU" sz="2000" dirty="0"/>
              <a:t>равен </a:t>
            </a:r>
            <a:r>
              <a:rPr lang="en-US" sz="2000" dirty="0" smtClean="0"/>
              <a:t>32</a:t>
            </a:r>
            <a:r>
              <a:rPr lang="ru-RU" sz="2000" dirty="0" smtClean="0"/>
              <a:t>. </a:t>
            </a:r>
            <a:r>
              <a:rPr lang="ru-RU" sz="2000" dirty="0"/>
              <a:t>Найдите внешний угол при вершине </a:t>
            </a:r>
            <a:r>
              <a:rPr lang="en-US" sz="2000" dirty="0" smtClean="0"/>
              <a:t>D</a:t>
            </a:r>
            <a:r>
              <a:rPr lang="ru-RU" sz="2000" dirty="0" smtClean="0"/>
              <a:t>, </a:t>
            </a:r>
            <a:r>
              <a:rPr lang="ru-RU" sz="2000" dirty="0"/>
              <a:t>если </a:t>
            </a:r>
            <a:r>
              <a:rPr lang="en-US" sz="2000" dirty="0" smtClean="0"/>
              <a:t>BH</a:t>
            </a:r>
            <a:r>
              <a:rPr lang="ru-RU" sz="2000" dirty="0" smtClean="0"/>
              <a:t>- </a:t>
            </a:r>
            <a:r>
              <a:rPr lang="ru-RU" sz="2000" dirty="0"/>
              <a:t>высота.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6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04664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ru-RU" dirty="0" smtClean="0"/>
              <a:t>Най­ди­те </a:t>
            </a:r>
            <a:r>
              <a:rPr lang="ru-RU" dirty="0"/>
              <a:t>боль­ший угол рав­но­бед­рен­ной тра­пе­ции </a:t>
            </a:r>
            <a:r>
              <a:rPr lang="ru-RU" i="1" dirty="0"/>
              <a:t>ABCD</a:t>
            </a:r>
            <a:r>
              <a:rPr lang="ru-RU" dirty="0"/>
              <a:t>, если диа­го­наль </a:t>
            </a:r>
            <a:r>
              <a:rPr lang="ru-RU" i="1" dirty="0"/>
              <a:t>AC</a:t>
            </a:r>
            <a:r>
              <a:rPr lang="ru-RU" dirty="0"/>
              <a:t> об­ра­зу­ет с ос­но­ва­ни­ем </a:t>
            </a:r>
            <a:r>
              <a:rPr lang="ru-RU" i="1" dirty="0"/>
              <a:t>AD</a:t>
            </a:r>
            <a:r>
              <a:rPr lang="ru-RU" dirty="0"/>
              <a:t> и бо­ко­вой сто­ро­ной </a:t>
            </a:r>
            <a:r>
              <a:rPr lang="ru-RU" i="1" dirty="0"/>
              <a:t>AB</a:t>
            </a:r>
            <a:r>
              <a:rPr lang="ru-RU" dirty="0"/>
              <a:t> углы, рав­ные 30° и 45° со­от­вет­ствен­но.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328498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r>
              <a:rPr lang="ru-RU" dirty="0" smtClean="0"/>
              <a:t>Най­ди­те </a:t>
            </a:r>
            <a:r>
              <a:rPr lang="ru-RU" dirty="0"/>
              <a:t>угол </a:t>
            </a:r>
            <a:r>
              <a:rPr lang="ru-RU" i="1" dirty="0"/>
              <a:t>АDС</a:t>
            </a:r>
            <a:r>
              <a:rPr lang="ru-RU" dirty="0"/>
              <a:t> рав­но­бед­рен­ной тра­пе­ции </a:t>
            </a:r>
            <a:r>
              <a:rPr lang="ru-RU" i="1" dirty="0"/>
              <a:t>ABCD</a:t>
            </a:r>
            <a:r>
              <a:rPr lang="ru-RU" dirty="0"/>
              <a:t>, если диа­го­наль </a:t>
            </a:r>
            <a:r>
              <a:rPr lang="ru-RU" i="1" dirty="0"/>
              <a:t>АС</a:t>
            </a:r>
            <a:r>
              <a:rPr lang="ru-RU" dirty="0"/>
              <a:t> об­ра­зу­ет с ос­но­ва­ни­ем </a:t>
            </a:r>
            <a:r>
              <a:rPr lang="ru-RU" i="1" dirty="0"/>
              <a:t>ВС</a:t>
            </a:r>
            <a:r>
              <a:rPr lang="ru-RU" dirty="0"/>
              <a:t> и бо­ко­вой сто­ро­ной </a:t>
            </a:r>
            <a:r>
              <a:rPr lang="ru-RU" i="1" dirty="0"/>
              <a:t>АВ</a:t>
            </a:r>
            <a:r>
              <a:rPr lang="ru-RU" dirty="0"/>
              <a:t> углы, рав­ные 30° и 50° со­от­вет­ствен­но.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740"/>
            <a:ext cx="3168353" cy="15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8" y="3595226"/>
            <a:ext cx="3380942" cy="16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4168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5.Най­ди­те мень­ший угол рав­но­бед­рен­ной тра­пе­ции, если два ее угла от­но­сят­ся как 1:2. Ответ дайте в гра­ду­сах.</a:t>
            </a:r>
            <a:endParaRPr lang="ru-RU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6.</a:t>
            </a:r>
            <a:r>
              <a:rPr lang="ru-RU" sz="2200" dirty="0"/>
              <a:t> Ос­но­ва­ния тра­пе­ции равны 4 см и 10 см. Диа­го­наль тра­пе­ции делит сред­нюю линию на два от­рез­ка. Най­ди­те длину боль­ше­го из них.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3212976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7.Тан­генс </a:t>
            </a:r>
            <a:r>
              <a:rPr lang="ru-RU" sz="2300" dirty="0"/>
              <a:t>остро­го угла пря­мо­уголь­ной тра­пе­ции равен </a:t>
            </a:r>
            <a:r>
              <a:rPr lang="ru-RU" sz="2300" dirty="0" smtClean="0"/>
              <a:t>5/6</a:t>
            </a:r>
            <a:r>
              <a:rPr lang="ru-RU" sz="2300" dirty="0"/>
              <a:t> </a:t>
            </a:r>
            <a:r>
              <a:rPr lang="ru-RU" sz="2300" dirty="0" smtClean="0"/>
              <a:t>.Най­ди­те </a:t>
            </a:r>
            <a:r>
              <a:rPr lang="ru-RU" sz="2300" dirty="0"/>
              <a:t>её боль­шее ос­но­ва­ние, если мень­шее ос­но­ва­ние равно вы­со­те и равно 15.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8584"/>
            <a:ext cx="2663700" cy="128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8.</a:t>
            </a:r>
            <a:r>
              <a:rPr lang="ru-RU" sz="2400" dirty="0"/>
              <a:t> Ос­но­ва­ния рав­но­бед­рен­ной тра­пе­ции равны 50 и 104, бо­ко­вая сто­ро­на 45. Най­ди­те длину диа­го­на­ли тра­пе­ции.</a:t>
            </a:r>
          </a:p>
        </p:txBody>
      </p:sp>
      <p:pic>
        <p:nvPicPr>
          <p:cNvPr id="19460" name="Picture 4" descr="https://oge.sdamgia.ru/docs/DE0E276E497AB3784C3FC4CC20248DC0/questions/G.MA.2014.11.06.05/innerimg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739455"/>
            <a:ext cx="2831615" cy="17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364" y="3645024"/>
            <a:ext cx="755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9.В </a:t>
            </a:r>
            <a:r>
              <a:rPr lang="ru-RU" sz="2400" dirty="0"/>
              <a:t>тра­пе­цию, сумма длин бо­ко­вых сто­рон ко­то­рой равна 24, впи­са­на окруж­ность. Най­ди­те длину сред­ней линии тра­пе­ции.</a:t>
            </a:r>
          </a:p>
        </p:txBody>
      </p:sp>
    </p:spTree>
    <p:extLst>
      <p:ext uri="{BB962C8B-B14F-4D97-AF65-F5344CB8AC3E}">
        <p14:creationId xmlns:p14="http://schemas.microsoft.com/office/powerpoint/2010/main" val="3155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2400" y="222250"/>
          <a:ext cx="8839200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Документ" r:id="rId5" imgW="9379079" imgH="6805339" progId="Word.Document.12">
                  <p:embed/>
                </p:oleObj>
              </mc:Choice>
              <mc:Fallback>
                <p:oleObj name="Документ" r:id="rId5" imgW="9379079" imgH="68053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2250"/>
                        <a:ext cx="8839200" cy="641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5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уч\Desktop\123-123\Окруж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64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Комплексный подход к подготовке учащихся к сдаче </a:t>
            </a:r>
            <a:r>
              <a:rPr lang="ru-RU" b="1" dirty="0" smtClean="0">
                <a:solidFill>
                  <a:schemeClr val="accent2"/>
                </a:solidFill>
              </a:rPr>
              <a:t> итоговой аттестации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Целенаправленное систематическое повторение разделов курса геометрии 7–9 классов.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Осуществление систематического использования и отработка технологии тестирования при контроле знаний учащихся.</a:t>
            </a:r>
          </a:p>
          <a:p>
            <a:pPr lvl="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Систематический мониторинг продвижения отдельных учащихся по ликвидации пробелов.</a:t>
            </a:r>
          </a:p>
          <a:p>
            <a:pPr lvl="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Применение различных форм заданий, обеспечивающих разнообразие формулировок.</a:t>
            </a:r>
          </a:p>
          <a:p>
            <a:pPr lvl="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Закрепление вычислительных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Центральные и вписанные углы.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Найдите градусную меру угла: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3042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92" y="2224271"/>
            <a:ext cx="18722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50166"/>
            <a:ext cx="2304256" cy="182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54" y="4365104"/>
            <a:ext cx="2002706" cy="15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79" y="4725144"/>
            <a:ext cx="2090057" cy="17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3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Найдите градусную меру дуги: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8083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91950"/>
            <a:ext cx="27410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92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25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33364"/>
              </p:ext>
            </p:extLst>
          </p:nvPr>
        </p:nvGraphicFramePr>
        <p:xfrm>
          <a:off x="683568" y="260648"/>
          <a:ext cx="2893613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3" imgW="2609850" imgH="2470150" progId="">
                  <p:embed/>
                </p:oleObj>
              </mc:Choice>
              <mc:Fallback>
                <p:oleObj r:id="rId3" imgW="2609850" imgH="24701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2893613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9912" y="40466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Точка </a:t>
            </a:r>
            <a:r>
              <a:rPr lang="ru-RU" sz="2400" i="1" dirty="0"/>
              <a:t>О </a:t>
            </a:r>
            <a:r>
              <a:rPr lang="ru-RU" sz="2400" dirty="0"/>
              <a:t>— центр окружности, </a:t>
            </a:r>
            <a:r>
              <a:rPr lang="ru-RU" sz="2400" dirty="0" smtClean="0"/>
              <a:t>угол </a:t>
            </a:r>
            <a:r>
              <a:rPr lang="ru-RU" sz="2400" i="1" dirty="0"/>
              <a:t>С</a:t>
            </a:r>
            <a:r>
              <a:rPr lang="en-US" sz="2400" i="1" dirty="0"/>
              <a:t>O</a:t>
            </a:r>
            <a:r>
              <a:rPr lang="ru-RU" sz="2400" i="1" dirty="0"/>
              <a:t>B=</a:t>
            </a:r>
            <a:r>
              <a:rPr lang="ru-RU" sz="2400" dirty="0"/>
              <a:t>31</a:t>
            </a:r>
            <a:r>
              <a:rPr lang="ru-RU" sz="2400" i="1" dirty="0"/>
              <a:t>º</a:t>
            </a:r>
            <a:r>
              <a:rPr lang="ru-RU" sz="2400" dirty="0"/>
              <a:t> (см. рисунок). Найдите величину </a:t>
            </a:r>
            <a:r>
              <a:rPr lang="ru-RU" sz="2400" dirty="0" smtClean="0"/>
              <a:t>угла </a:t>
            </a:r>
            <a:r>
              <a:rPr lang="en-US" sz="2400" i="1" dirty="0" smtClean="0"/>
              <a:t>C</a:t>
            </a:r>
            <a:r>
              <a:rPr lang="ru-RU" sz="2400" i="1" dirty="0"/>
              <a:t>AB</a:t>
            </a:r>
            <a:r>
              <a:rPr lang="ru-RU" sz="2400" dirty="0"/>
              <a:t> (в градусах). 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2358" y="40616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6493"/>
              </p:ext>
            </p:extLst>
          </p:nvPr>
        </p:nvGraphicFramePr>
        <p:xfrm>
          <a:off x="899592" y="3212976"/>
          <a:ext cx="2736304" cy="258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5" imgW="2609850" imgH="2470150" progId="">
                  <p:embed/>
                </p:oleObj>
              </mc:Choice>
              <mc:Fallback>
                <p:oleObj r:id="rId5" imgW="2609850" imgH="247015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2736304" cy="2587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9969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320117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Точка </a:t>
            </a:r>
            <a:r>
              <a:rPr lang="ru-RU" sz="2400" i="1" dirty="0"/>
              <a:t>О </a:t>
            </a:r>
            <a:r>
              <a:rPr lang="ru-RU" sz="2400" dirty="0"/>
              <a:t>— центр окружности,  </a:t>
            </a:r>
            <a:r>
              <a:rPr lang="ru-RU" sz="2400" dirty="0" smtClean="0"/>
              <a:t>угол </a:t>
            </a:r>
            <a:r>
              <a:rPr lang="en-US" sz="2400" i="1" dirty="0" smtClean="0"/>
              <a:t>CBA</a:t>
            </a:r>
            <a:r>
              <a:rPr lang="ru-RU" sz="2400" i="1" dirty="0"/>
              <a:t>=76 º</a:t>
            </a:r>
            <a:r>
              <a:rPr lang="ru-RU" sz="2400" dirty="0"/>
              <a:t> (см. рисунок). Найдите величину </a:t>
            </a:r>
            <a:r>
              <a:rPr lang="ru-RU" sz="2400" dirty="0" smtClean="0"/>
              <a:t>угла </a:t>
            </a:r>
            <a:r>
              <a:rPr lang="en-US" sz="2400" i="1" dirty="0" smtClean="0"/>
              <a:t>C</a:t>
            </a:r>
            <a:r>
              <a:rPr lang="ru-RU" sz="2400" i="1" dirty="0"/>
              <a:t>AB</a:t>
            </a:r>
            <a:r>
              <a:rPr lang="ru-RU" sz="2400" dirty="0"/>
              <a:t> (в градусах).</a:t>
            </a:r>
          </a:p>
        </p:txBody>
      </p:sp>
    </p:spTree>
    <p:extLst>
      <p:ext uri="{BB962C8B-B14F-4D97-AF65-F5344CB8AC3E}">
        <p14:creationId xmlns:p14="http://schemas.microsoft.com/office/powerpoint/2010/main" val="8061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75401"/>
              </p:ext>
            </p:extLst>
          </p:nvPr>
        </p:nvGraphicFramePr>
        <p:xfrm>
          <a:off x="755576" y="404664"/>
          <a:ext cx="2376264" cy="249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3365640" imgH="3539520" progId="">
                  <p:embed/>
                </p:oleObj>
              </mc:Choice>
              <mc:Fallback>
                <p:oleObj r:id="rId3" imgW="3365640" imgH="3539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4664"/>
                        <a:ext cx="2376264" cy="2499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83128"/>
              </p:ext>
            </p:extLst>
          </p:nvPr>
        </p:nvGraphicFramePr>
        <p:xfrm>
          <a:off x="899592" y="3501008"/>
          <a:ext cx="2376264" cy="249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5" imgW="2519680" imgH="2659380" progId="">
                  <p:embed/>
                </p:oleObj>
              </mc:Choice>
              <mc:Fallback>
                <p:oleObj r:id="rId5" imgW="2519680" imgH="26593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2376264" cy="2499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3928" y="620688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Точка </a:t>
            </a:r>
            <a:r>
              <a:rPr lang="ru-RU" sz="2000" i="1" dirty="0"/>
              <a:t>О </a:t>
            </a:r>
            <a:r>
              <a:rPr lang="ru-RU" sz="2000" dirty="0"/>
              <a:t>— центр окружности, градусная мера меньшей из дуг </a:t>
            </a:r>
            <a:r>
              <a:rPr lang="en-US" sz="2000" i="1" dirty="0"/>
              <a:t>AB</a:t>
            </a:r>
            <a:r>
              <a:rPr lang="ru-RU" sz="2000" dirty="0"/>
              <a:t> равна 114</a:t>
            </a:r>
            <a:r>
              <a:rPr lang="ru-RU" sz="2000" i="1" dirty="0"/>
              <a:t> º</a:t>
            </a:r>
            <a:r>
              <a:rPr lang="ru-RU" sz="2000" dirty="0"/>
              <a:t> , </a:t>
            </a:r>
            <a:r>
              <a:rPr lang="ru-RU" sz="2000" dirty="0" smtClean="0"/>
              <a:t>угол </a:t>
            </a:r>
            <a:r>
              <a:rPr lang="ru-RU" sz="2000" i="1" dirty="0" smtClean="0"/>
              <a:t>С</a:t>
            </a:r>
            <a:r>
              <a:rPr lang="en-US" sz="2000" i="1" dirty="0"/>
              <a:t>D</a:t>
            </a:r>
            <a:r>
              <a:rPr lang="ru-RU" sz="2000" i="1" dirty="0"/>
              <a:t>B=</a:t>
            </a:r>
            <a:r>
              <a:rPr lang="ru-RU" sz="2000" dirty="0"/>
              <a:t>40</a:t>
            </a:r>
            <a:r>
              <a:rPr lang="ru-RU" sz="2000" i="1" dirty="0"/>
              <a:t>º</a:t>
            </a:r>
            <a:r>
              <a:rPr lang="ru-RU" sz="2000" dirty="0"/>
              <a:t> (см. рисунок). Найдите величину </a:t>
            </a:r>
            <a:r>
              <a:rPr lang="ru-RU" sz="2000" dirty="0" smtClean="0"/>
              <a:t>угла    </a:t>
            </a:r>
            <a:r>
              <a:rPr lang="en-US" sz="2000" i="1" dirty="0"/>
              <a:t>DCA</a:t>
            </a:r>
            <a:r>
              <a:rPr lang="ru-RU" sz="2000" dirty="0"/>
              <a:t> (в градусах).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35730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Точка </a:t>
            </a:r>
            <a:r>
              <a:rPr lang="ru-RU" i="1" dirty="0"/>
              <a:t>О </a:t>
            </a:r>
            <a:r>
              <a:rPr lang="ru-RU" dirty="0"/>
              <a:t>— центр окружности, градусная мера меньшей из дуг </a:t>
            </a:r>
            <a:r>
              <a:rPr lang="en-US" i="1" dirty="0"/>
              <a:t>AB</a:t>
            </a:r>
            <a:r>
              <a:rPr lang="ru-RU" dirty="0"/>
              <a:t> равна 124</a:t>
            </a:r>
            <a:r>
              <a:rPr lang="ru-RU" i="1" dirty="0"/>
              <a:t> º</a:t>
            </a:r>
            <a:r>
              <a:rPr lang="ru-RU" dirty="0"/>
              <a:t> , </a:t>
            </a:r>
            <a:r>
              <a:rPr lang="ru-RU" dirty="0" smtClean="0"/>
              <a:t>угол </a:t>
            </a:r>
            <a:r>
              <a:rPr lang="ru-RU" i="1" dirty="0" smtClean="0"/>
              <a:t>С</a:t>
            </a:r>
            <a:r>
              <a:rPr lang="en-US" i="1" dirty="0"/>
              <a:t>D</a:t>
            </a:r>
            <a:r>
              <a:rPr lang="ru-RU" i="1" dirty="0"/>
              <a:t>B=</a:t>
            </a:r>
            <a:r>
              <a:rPr lang="ru-RU" dirty="0"/>
              <a:t>46</a:t>
            </a:r>
            <a:r>
              <a:rPr lang="ru-RU" i="1" dirty="0"/>
              <a:t>º</a:t>
            </a:r>
            <a:r>
              <a:rPr lang="ru-RU" dirty="0"/>
              <a:t> (см. рисунок). Найдите величину     </a:t>
            </a:r>
            <a:r>
              <a:rPr lang="ru-RU" dirty="0" smtClean="0"/>
              <a:t>угла </a:t>
            </a:r>
            <a:r>
              <a:rPr lang="en-US" i="1" dirty="0" smtClean="0"/>
              <a:t>DCA</a:t>
            </a:r>
            <a:r>
              <a:rPr lang="ru-RU" dirty="0" smtClean="0"/>
              <a:t> </a:t>
            </a:r>
            <a:r>
              <a:rPr lang="ru-RU" dirty="0"/>
              <a:t>(в градусах).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0689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284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52736"/>
            <a:ext cx="6172200" cy="28083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sz="6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внимание!!!</a:t>
            </a:r>
            <a:endParaRPr lang="ru-RU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31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Системное повторение – условие эффективной подготовки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lvl="0" indent="0" algn="just">
              <a:spcBef>
                <a:spcPts val="1200"/>
              </a:spcBef>
              <a:buClr>
                <a:srgbClr val="3891A7"/>
              </a:buClr>
              <a:buSzPct val="100000"/>
              <a:buNone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Виды повторения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:</a:t>
            </a:r>
            <a:endParaRPr lang="ru-RU" sz="2800" b="0" dirty="0">
              <a:solidFill>
                <a:schemeClr val="accent3">
                  <a:lumMod val="50000"/>
                </a:schemeClr>
              </a:solidFill>
              <a:latin typeface="Corbel"/>
            </a:endParaRP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Повторение в начале учебного года</a:t>
            </a: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Текущее повторение</a:t>
            </a: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Сопутствующее повторение</a:t>
            </a: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Тематическое повторение</a:t>
            </a: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Итоговое повторение</a:t>
            </a:r>
          </a:p>
          <a:p>
            <a:pPr marL="640080" lvl="1" indent="-237744" algn="just">
              <a:spcBef>
                <a:spcPts val="1200"/>
              </a:spcBef>
              <a:buClr>
                <a:srgbClr val="3891A7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rbel"/>
              </a:rPr>
              <a:t>Заключительное обобщающее повторение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Принципы организации работы по повторению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Регулярность.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Выделение главного, существенного, наиболее важных тем  для повторения. 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Обобщение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систематизация и закрепление наиболее существенного из учебного материала.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Использование наглядности, различных методов, форм и приемов повторения.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Присутствие связи повторяемого материала с вновь изучаемым.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Формы и методы организации работы по повторению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Повторительно-обобщающая беседа.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Обзорная лекция.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Фронтальный опрос.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Письменный опрос.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Диктант на знание определений, формулировок.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Самостоятельная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работа.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повторения и обобщения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знаний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Использование опорного конспекта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28650" lvl="0" indent="-285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наглядное представление учебного материала в целом и по частям; </a:t>
            </a:r>
          </a:p>
          <a:p>
            <a:pPr marL="628650" lvl="0" indent="-285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понимание структуры изучаемого материала; </a:t>
            </a:r>
          </a:p>
          <a:p>
            <a:pPr marL="628650" lvl="0" indent="-285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выделение главного в излагаемом материале; </a:t>
            </a:r>
          </a:p>
          <a:p>
            <a:pPr marL="628650" lvl="0" indent="-285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комплексное представление изучаемого материала при его повторении; </a:t>
            </a:r>
          </a:p>
          <a:p>
            <a:pPr marL="628650" lvl="0" indent="-285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развитие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8853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087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95288"/>
            <a:ext cx="837723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C:\Users\нуч\Desktop\123-123\3-х уг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" y="0"/>
            <a:ext cx="91191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64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310</TotalTime>
  <Words>731</Words>
  <Application>Microsoft Office PowerPoint</Application>
  <PresentationFormat>Экран (4:3)</PresentationFormat>
  <Paragraphs>96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Эркер</vt:lpstr>
      <vt:lpstr>Формула</vt:lpstr>
      <vt:lpstr>Документ</vt:lpstr>
      <vt:lpstr>Организация обобщающего повторения курса планиметрии в рамках подготовки к итоговой аттестации</vt:lpstr>
      <vt:lpstr>Цель: подготовить обучающихся к сдаче экзамена в форме ОГЭ в соответствии с требованиями, предъявляемыми новыми образовательными стандартами.                                             Задачи:      Повторить и обобщить знания по  геометрии за курс основной общеобразовательной школы     Расширить знания по отдельным темам курса  геометрия 7-9 класс    Выработать умение пользоваться контрольно - измерительными материалами </vt:lpstr>
      <vt:lpstr>Комплексный подход к подготовке учащихся к сдаче  итоговой аттестации</vt:lpstr>
      <vt:lpstr>Системное повторение – условие эффективной подготовки </vt:lpstr>
      <vt:lpstr>Принципы организации работы по повторению</vt:lpstr>
      <vt:lpstr>Формы и методы организации работы по повторению</vt:lpstr>
      <vt:lpstr>Использование опорного конспекта</vt:lpstr>
      <vt:lpstr>Презентация PowerPoint</vt:lpstr>
      <vt:lpstr>Презентация PowerPoint</vt:lpstr>
      <vt:lpstr>Задачи на готовых чертежах. Треугольники.</vt:lpstr>
      <vt:lpstr>Презентация PowerPoint</vt:lpstr>
      <vt:lpstr>Презентация PowerPoint</vt:lpstr>
      <vt:lpstr>Стороны и углы прямоугольного треугольника</vt:lpstr>
      <vt:lpstr>Презентация PowerPoint</vt:lpstr>
      <vt:lpstr>Презентация PowerPoint</vt:lpstr>
      <vt:lpstr>Внешний угол треугольника</vt:lpstr>
      <vt:lpstr>Презентация PowerPoint</vt:lpstr>
      <vt:lpstr>Презентация PowerPoint</vt:lpstr>
      <vt:lpstr>Презентация PowerPoint</vt:lpstr>
      <vt:lpstr>Решение задач. Параллелограмм.</vt:lpstr>
      <vt:lpstr>Презентация PowerPoint</vt:lpstr>
      <vt:lpstr>Презентация PowerPoint</vt:lpstr>
      <vt:lpstr>Презентация PowerPoint</vt:lpstr>
      <vt:lpstr>Решение задач. Трапеция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задач. Центральные и вписанные углы.</vt:lpstr>
      <vt:lpstr>2. Найдите градусную меру дуги: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обобщающего повторения курса планиметрии в рамках подготовки к итоговой аттестации</dc:title>
  <dc:creator>User</dc:creator>
  <cp:lastModifiedBy>User</cp:lastModifiedBy>
  <cp:revision>25</cp:revision>
  <dcterms:created xsi:type="dcterms:W3CDTF">2016-10-14T11:38:01Z</dcterms:created>
  <dcterms:modified xsi:type="dcterms:W3CDTF">2016-11-01T14:28:50Z</dcterms:modified>
</cp:coreProperties>
</file>