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35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0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35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872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9100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10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55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71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53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41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3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06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92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48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21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1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3861048"/>
            <a:ext cx="5034136" cy="228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Профессиональное </a:t>
            </a:r>
            <a:r>
              <a:rPr lang="ru-RU" sz="3600" b="1" dirty="0">
                <a:solidFill>
                  <a:srgbClr val="0070C0"/>
                </a:solidFill>
              </a:rPr>
              <a:t>выгорание. Профилактика </a:t>
            </a:r>
            <a:r>
              <a:rPr lang="ru-RU" sz="3600" b="1" dirty="0" smtClean="0">
                <a:solidFill>
                  <a:srgbClr val="0070C0"/>
                </a:solidFill>
              </a:rPr>
              <a:t>эмоциональных стрессов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31492" y="4653136"/>
            <a:ext cx="5826719" cy="109689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Косьминина Н.Н., педагог-психолог 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МОБУ СОШ 82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г.Сочи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2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ВТОРАЯ ГРУППА:</a:t>
            </a:r>
            <a:br>
              <a:rPr lang="ru-RU" dirty="0"/>
            </a:br>
            <a:r>
              <a:rPr lang="ru-RU" b="1" dirty="0"/>
              <a:t>социально-психологические симптомы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• </a:t>
            </a:r>
            <a:r>
              <a:rPr lang="ru-RU" dirty="0"/>
              <a:t>Безразличие, скука, пассивность и депрессия (пониженный эмоциональный тонус, чувство подавленности);</a:t>
            </a:r>
          </a:p>
          <a:p>
            <a:r>
              <a:rPr lang="ru-RU" dirty="0"/>
              <a:t>• повышенная раздражительность на незначительные, мелкие события;</a:t>
            </a:r>
          </a:p>
          <a:p>
            <a:r>
              <a:rPr lang="ru-RU" dirty="0"/>
              <a:t>• частые нервные срывы (вспышки немотивированного гнева или отказы от общения, уход в себя);</a:t>
            </a:r>
          </a:p>
          <a:p>
            <a:r>
              <a:rPr lang="ru-RU" dirty="0"/>
              <a:t>• постоянное переживание негативных эмоций, для которых во внешней ситуации причин нет (чувство вины, обиды, стыда, подозрительность, скованность);</a:t>
            </a:r>
          </a:p>
          <a:p>
            <a:r>
              <a:rPr lang="ru-RU" dirty="0"/>
              <a:t>• чувство неосознанного беспокойства и повышенной тревожности (ощущение, что «что-то не так, как надо»);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719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ТРЕТЬЯ ГРУППА:</a:t>
            </a:r>
            <a:br>
              <a:rPr lang="ru-RU" dirty="0"/>
            </a:br>
            <a:r>
              <a:rPr lang="ru-RU" b="1" dirty="0"/>
              <a:t>поведенческие симптомы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• </a:t>
            </a:r>
            <a:r>
              <a:rPr lang="ru-RU" dirty="0"/>
              <a:t>Ощущение, что работа становится все тяжелее и тяжелее, а выполнять ее — все труднее и труднее;</a:t>
            </a:r>
          </a:p>
          <a:p>
            <a:r>
              <a:rPr lang="ru-RU" dirty="0"/>
              <a:t>• сотрудник заметно меняет свой рабочий режим (увеличивает или сокращает время работы);</a:t>
            </a:r>
          </a:p>
          <a:p>
            <a:r>
              <a:rPr lang="ru-RU" dirty="0"/>
              <a:t>• постоянно, без необходимости, берет работу домой, но дома ее не делает;</a:t>
            </a:r>
          </a:p>
          <a:p>
            <a:r>
              <a:rPr lang="ru-RU" dirty="0"/>
              <a:t>• руководитель затрудняется в принятии решений;</a:t>
            </a:r>
          </a:p>
          <a:p>
            <a:r>
              <a:rPr lang="ru-RU" dirty="0"/>
              <a:t>• чувство бесполезности, неверие в улучшения, снижение энтузиазма по отношению к работе, безразличие к результатам;</a:t>
            </a:r>
          </a:p>
          <a:p>
            <a:r>
              <a:rPr lang="ru-RU" dirty="0"/>
              <a:t>• невыполнение важных, приоритетных задач и «</a:t>
            </a:r>
            <a:r>
              <a:rPr lang="ru-RU" dirty="0" err="1"/>
              <a:t>застревание</a:t>
            </a:r>
            <a:r>
              <a:rPr lang="ru-RU" dirty="0"/>
              <a:t>» на мелких деталях, не соответствующая служебным требованиям трата большей части рабочего времени на мало осознаваемое или не осознаваемое выполнение автоматических и элементарных действий;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102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Три условия (фактора) профессионального выгорания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364754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Личностный фактор</a:t>
            </a:r>
            <a:endParaRPr lang="ru-RU" dirty="0"/>
          </a:p>
          <a:p>
            <a:r>
              <a:rPr lang="ru-RU" sz="1900" dirty="0"/>
              <a:t>Это, прежде всего, </a:t>
            </a:r>
            <a:r>
              <a:rPr lang="ru-RU" sz="1900" b="1" u="sng" dirty="0"/>
              <a:t>чувство собственной </a:t>
            </a:r>
            <a:r>
              <a:rPr lang="ru-RU" sz="1900" b="1" dirty="0"/>
              <a:t>значимости </a:t>
            </a:r>
            <a:r>
              <a:rPr lang="ru-RU" sz="1900" dirty="0"/>
              <a:t>на рабочем месте, возможность профессионального продвижения, автономия и уровень контроля со стороны руководства (</a:t>
            </a:r>
            <a:r>
              <a:rPr lang="ru-RU" sz="1900" i="1" dirty="0"/>
              <a:t>А. Пане, 1982</a:t>
            </a:r>
            <a:r>
              <a:rPr lang="ru-RU" sz="1900" dirty="0"/>
              <a:t>). Если специалист чувствует значимость своей деятельности, то он становится достаточно неуязвимым по отношению к эмоциональному сгоранию. Если же работа выглядит в его собственных глазах незначимой, то синдром развивается быстрее. Его развитию способствуют также неудовлетворенность своим профессиональным ростом, излишняя зависимость от мнения окружающих и недостаток автономности, самостоятельности.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515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Ролевой фактор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Исследования </a:t>
            </a:r>
            <a:r>
              <a:rPr lang="ru-RU" dirty="0"/>
              <a:t>показали, что на развитие выгорания существенно влияют конфликт ролей и ролевая неопределенность (</a:t>
            </a:r>
            <a:r>
              <a:rPr lang="ru-RU" i="1" dirty="0"/>
              <a:t>Х. </a:t>
            </a:r>
            <a:r>
              <a:rPr lang="ru-RU" i="1" dirty="0" err="1"/>
              <a:t>Кюйнарпуу</a:t>
            </a:r>
            <a:r>
              <a:rPr lang="ru-RU" dirty="0"/>
              <a:t>), а также профессиональные ситуации, в которых совместные действия сотрудников в значительной степени не согласованы: отсутствует интеграция усилий, но при этом присутствует конкуренция (</a:t>
            </a:r>
            <a:r>
              <a:rPr lang="ru-RU" i="1" dirty="0"/>
              <a:t>К. </a:t>
            </a:r>
            <a:r>
              <a:rPr lang="ru-RU" i="1" dirty="0" err="1"/>
              <a:t>Кондо</a:t>
            </a:r>
            <a:r>
              <a:rPr lang="ru-RU" dirty="0"/>
              <a:t>). А вот </a:t>
            </a:r>
            <a:r>
              <a:rPr lang="ru-RU" b="1" u="sng" dirty="0"/>
              <a:t>слаженная, согласованная коллективная работа в ситуации распределенной ответственности</a:t>
            </a:r>
            <a:r>
              <a:rPr lang="ru-RU" dirty="0"/>
              <a:t> как бы предохраняет работника социально-психологической службы от развития синдрома эмоционального сгорания, несмотря на то что рабочая нагрузка может быть существенно выше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648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Организационный фактор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 </a:t>
            </a:r>
            <a:r>
              <a:rPr lang="ru-RU" sz="2000" dirty="0"/>
              <a:t>развитие синдрома влияет многочасовая работа, но не любая, а </a:t>
            </a:r>
            <a:r>
              <a:rPr lang="ru-RU" sz="2000" b="1" u="sng" dirty="0"/>
              <a:t>неопределенная (нечеткость функциональных обязанностей</a:t>
            </a:r>
            <a:r>
              <a:rPr lang="ru-RU" sz="2000" b="1" u="sng" dirty="0" smtClean="0"/>
              <a:t>), </a:t>
            </a:r>
            <a:r>
              <a:rPr lang="ru-RU" sz="2000" b="1" u="sng" dirty="0"/>
              <a:t>либо не получающая должной оценки</a:t>
            </a:r>
            <a:r>
              <a:rPr lang="ru-RU" sz="2000" dirty="0"/>
              <a:t>. При этом негативно сказывается не раз подвергавшийся критике стиль руководства, при котором шеф не позволяет сотруднику проявлять самостоятельность (по принципу «инициатива наказуема») и тем самым лишает его чувства ответственности за свое дело и осознания значимости, важности выполняемой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870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ГРУППЫ РИСКА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665508"/>
              </p:ext>
            </p:extLst>
          </p:nvPr>
        </p:nvGraphicFramePr>
        <p:xfrm>
          <a:off x="663799" y="1124744"/>
          <a:ext cx="8228680" cy="5658799"/>
        </p:xfrm>
        <a:graphic>
          <a:graphicData uri="http://schemas.openxmlformats.org/drawingml/2006/table">
            <a:tbl>
              <a:tblPr/>
              <a:tblGrid>
                <a:gridCol w="4114340"/>
                <a:gridCol w="4114340"/>
              </a:tblGrid>
              <a:tr h="1709967">
                <a:tc>
                  <a:txBody>
                    <a:bodyPr/>
                    <a:lstStyle/>
                    <a:p>
                      <a:r>
                        <a:rPr lang="ru-RU" sz="1100" b="1" dirty="0">
                          <a:effectLst/>
                          <a:latin typeface="Arial Cyr"/>
                        </a:rPr>
                        <a:t>Первая группа</a:t>
                      </a:r>
                      <a:endParaRPr lang="ru-RU" sz="1100" dirty="0">
                        <a:effectLst/>
                        <a:latin typeface="arial cyr"/>
                      </a:endParaRPr>
                    </a:p>
                  </a:txBody>
                  <a:tcPr marL="27140" marR="27140" marT="27140" marB="271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Arial Cyr"/>
                        </a:rPr>
                        <a:t>Сотрудники, которые по роду службы вынуждены много и интенсивно общаться с различными людьми, знакомыми и незнакомыми.</a:t>
                      </a:r>
                      <a:br>
                        <a:rPr lang="ru-RU" sz="1100" dirty="0">
                          <a:effectLst/>
                          <a:latin typeface="Arial Cyr"/>
                        </a:rPr>
                      </a:br>
                      <a:r>
                        <a:rPr lang="ru-RU" sz="1100" dirty="0">
                          <a:effectLst/>
                          <a:latin typeface="Arial Cyr"/>
                        </a:rPr>
                        <a:t>Это:</a:t>
                      </a:r>
                      <a:br>
                        <a:rPr lang="ru-RU" sz="1100" dirty="0">
                          <a:effectLst/>
                          <a:latin typeface="Arial Cyr"/>
                        </a:rPr>
                      </a:br>
                      <a:r>
                        <a:rPr lang="ru-RU" sz="1100" dirty="0">
                          <a:effectLst/>
                          <a:latin typeface="Arial Cyr"/>
                        </a:rPr>
                        <a:t>• руководители</a:t>
                      </a:r>
                      <a:br>
                        <a:rPr lang="ru-RU" sz="1100" dirty="0">
                          <a:effectLst/>
                          <a:latin typeface="Arial Cyr"/>
                        </a:rPr>
                      </a:br>
                      <a:r>
                        <a:rPr lang="ru-RU" sz="1100" dirty="0">
                          <a:effectLst/>
                          <a:latin typeface="Arial Cyr"/>
                        </a:rPr>
                        <a:t>• </a:t>
                      </a:r>
                      <a:r>
                        <a:rPr lang="ru-RU" sz="1100" dirty="0" err="1">
                          <a:effectLst/>
                          <a:latin typeface="Arial Cyr"/>
                        </a:rPr>
                        <a:t>менеджерыпо</a:t>
                      </a:r>
                      <a:r>
                        <a:rPr lang="ru-RU" sz="1100" dirty="0">
                          <a:effectLst/>
                          <a:latin typeface="Arial Cyr"/>
                        </a:rPr>
                        <a:t> продажам, медицинские работники</a:t>
                      </a:r>
                      <a:br>
                        <a:rPr lang="ru-RU" sz="1100" dirty="0">
                          <a:effectLst/>
                          <a:latin typeface="Arial Cyr"/>
                        </a:rPr>
                      </a:br>
                      <a:r>
                        <a:rPr lang="ru-RU" sz="1100" dirty="0">
                          <a:effectLst/>
                          <a:latin typeface="Arial Cyr"/>
                        </a:rPr>
                        <a:t>• социальные работники</a:t>
                      </a:r>
                      <a:br>
                        <a:rPr lang="ru-RU" sz="1100" dirty="0">
                          <a:effectLst/>
                          <a:latin typeface="Arial Cyr"/>
                        </a:rPr>
                      </a:br>
                      <a:r>
                        <a:rPr lang="ru-RU" sz="1100" dirty="0">
                          <a:effectLst/>
                          <a:latin typeface="Arial Cyr"/>
                        </a:rPr>
                        <a:t>• консультанты</a:t>
                      </a:r>
                      <a:br>
                        <a:rPr lang="ru-RU" sz="1100" dirty="0">
                          <a:effectLst/>
                          <a:latin typeface="Arial Cyr"/>
                        </a:rPr>
                      </a:br>
                      <a:r>
                        <a:rPr lang="ru-RU" sz="1100" dirty="0">
                          <a:effectLst/>
                          <a:latin typeface="Arial Cyr"/>
                        </a:rPr>
                        <a:t>• преподаватели и т.п.</a:t>
                      </a:r>
                      <a:endParaRPr lang="ru-RU" sz="1100" dirty="0">
                        <a:effectLst/>
                        <a:latin typeface="arial cyr"/>
                      </a:endParaRPr>
                    </a:p>
                  </a:txBody>
                  <a:tcPr marL="27140" marR="27140" marT="27140" marB="271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7570">
                <a:tc>
                  <a:txBody>
                    <a:bodyPr/>
                    <a:lstStyle/>
                    <a:p>
                      <a:r>
                        <a:rPr lang="ru-RU" sz="1100" b="1">
                          <a:effectLst/>
                          <a:latin typeface="Arial Cyr"/>
                        </a:rPr>
                        <a:t>Вторая группа</a:t>
                      </a:r>
                      <a:endParaRPr lang="ru-RU" sz="1100">
                        <a:effectLst/>
                        <a:latin typeface="arial cyr"/>
                      </a:endParaRPr>
                    </a:p>
                  </a:txBody>
                  <a:tcPr marL="27140" marR="27140" marT="27140" marB="271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Arial Cyr"/>
                        </a:rPr>
                        <a:t>Причем особенно быстро «выгорают» сотрудники, имеющие интровертированный характер, индивидуально-психологические особенности которых не согласуются с профессиональными требованиями коммуникативных профессий. Они не имеют избытка жизненной энергии, характеризуются скромностью и застенчивостью, склонны к замкнутости и концентрации на предмете профессиональной деятельности. Именно они способны накапливать эмоциональный дискомфорт.</a:t>
                      </a:r>
                      <a:endParaRPr lang="ru-RU" sz="1100">
                        <a:effectLst/>
                        <a:latin typeface="arial cyr"/>
                      </a:endParaRPr>
                    </a:p>
                  </a:txBody>
                  <a:tcPr marL="27140" marR="27140" marT="27140" marB="271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192">
                <a:tc>
                  <a:txBody>
                    <a:bodyPr/>
                    <a:lstStyle/>
                    <a:p>
                      <a:r>
                        <a:rPr lang="ru-RU" sz="1100" b="1">
                          <a:effectLst/>
                          <a:latin typeface="Arial Cyr"/>
                        </a:rPr>
                        <a:t>Третья группа</a:t>
                      </a:r>
                      <a:endParaRPr lang="ru-RU" sz="1100">
                        <a:effectLst/>
                        <a:latin typeface="arial cyr"/>
                      </a:endParaRPr>
                    </a:p>
                  </a:txBody>
                  <a:tcPr marL="27140" marR="27140" marT="27140" marB="271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Arial Cyr"/>
                        </a:rPr>
                        <a:t>Люди, испытывающие постоянный внутриличностный конфликт в связи с работой.</a:t>
                      </a:r>
                      <a:endParaRPr lang="ru-RU" sz="1100">
                        <a:effectLst/>
                        <a:latin typeface="arial cyr"/>
                      </a:endParaRPr>
                    </a:p>
                  </a:txBody>
                  <a:tcPr marL="27140" marR="27140" marT="27140" marB="271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7985">
                <a:tc>
                  <a:txBody>
                    <a:bodyPr/>
                    <a:lstStyle/>
                    <a:p>
                      <a:r>
                        <a:rPr lang="ru-RU" sz="1100" b="1">
                          <a:effectLst/>
                          <a:latin typeface="Arial Cyr"/>
                        </a:rPr>
                        <a:t>Четвертая группа</a:t>
                      </a:r>
                      <a:endParaRPr lang="ru-RU" sz="1100">
                        <a:effectLst/>
                        <a:latin typeface="arial cyr"/>
                      </a:endParaRPr>
                    </a:p>
                  </a:txBody>
                  <a:tcPr marL="27140" marR="27140" marT="27140" marB="271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  <a:latin typeface="Arial Cyr"/>
                        </a:rPr>
                        <a:t>Это — женщины, переживающие внутреннее противоречие между работой и семьей, а также прессинг в связи с необходимостью постоянно доказывать свои профессиональные возможности в условиях жесткой конкуренции с мужчинами.</a:t>
                      </a:r>
                      <a:endParaRPr lang="ru-RU" sz="1100">
                        <a:effectLst/>
                        <a:latin typeface="arial cyr"/>
                      </a:endParaRPr>
                    </a:p>
                  </a:txBody>
                  <a:tcPr marL="27140" marR="27140" marT="27140" marB="271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0380">
                <a:tc>
                  <a:txBody>
                    <a:bodyPr/>
                    <a:lstStyle/>
                    <a:p>
                      <a:r>
                        <a:rPr lang="ru-RU" sz="1100" b="1">
                          <a:effectLst/>
                          <a:latin typeface="Arial Cyr"/>
                        </a:rPr>
                        <a:t>Пятая группа</a:t>
                      </a:r>
                      <a:endParaRPr lang="ru-RU" sz="1100">
                        <a:effectLst/>
                        <a:latin typeface="arial cyr"/>
                      </a:endParaRPr>
                    </a:p>
                  </a:txBody>
                  <a:tcPr marL="27140" marR="27140" marT="27140" marB="271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effectLst/>
                          <a:latin typeface="Arial Cyr"/>
                        </a:rPr>
                        <a:t>Работники, профессиональная деятельность которых проходит в условиях острой нестабильности и хронического страха потери рабочего места. Также работники, занимающие на рынке труда позицию внешних консультантов, вынужденных самостоятельно искать себе работу.</a:t>
                      </a:r>
                      <a:endParaRPr lang="ru-RU" sz="1100" dirty="0">
                        <a:effectLst/>
                        <a:latin typeface="arial cyr"/>
                      </a:endParaRPr>
                    </a:p>
                  </a:txBody>
                  <a:tcPr marL="27140" marR="27140" marT="27140" marB="271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091946" y="2293422"/>
            <a:ext cx="2872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cs typeface="Arial" pitchFamily="34" charset="0"/>
              </a:rPr>
              <a:t> 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50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6347713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Качества (профилактика)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7704856" cy="3880773"/>
          </a:xfrm>
        </p:spPr>
        <p:txBody>
          <a:bodyPr>
            <a:noAutofit/>
          </a:bodyPr>
          <a:lstStyle/>
          <a:p>
            <a:r>
              <a:rPr lang="ru-RU" dirty="0" smtClean="0"/>
              <a:t>• </a:t>
            </a:r>
            <a:r>
              <a:rPr lang="ru-RU" dirty="0"/>
              <a:t>хорошее здоровье и сознательная, целенаправленная забота о своем физическом состоянии (постоянные занятия спортом, здоровый образ жизни).</a:t>
            </a:r>
          </a:p>
          <a:p>
            <a:r>
              <a:rPr lang="ru-RU" dirty="0"/>
              <a:t>• высокая самооценка и уверенность в себе, своих способностях и возможностях.</a:t>
            </a:r>
          </a:p>
          <a:p>
            <a:r>
              <a:rPr lang="ru-RU" dirty="0" smtClean="0"/>
              <a:t>• </a:t>
            </a:r>
            <a:r>
              <a:rPr lang="ru-RU" dirty="0"/>
              <a:t>опыт успешного преодоления профессионального стресса;</a:t>
            </a:r>
          </a:p>
          <a:p>
            <a:r>
              <a:rPr lang="ru-RU" dirty="0"/>
              <a:t>• способность конструктивно меняться в напряженных условиях;</a:t>
            </a:r>
          </a:p>
          <a:p>
            <a:r>
              <a:rPr lang="ru-RU" dirty="0"/>
              <a:t>• высокая мобильность;</a:t>
            </a:r>
          </a:p>
          <a:p>
            <a:r>
              <a:rPr lang="ru-RU" dirty="0"/>
              <a:t>• открытость;</a:t>
            </a:r>
          </a:p>
          <a:p>
            <a:r>
              <a:rPr lang="ru-RU" dirty="0"/>
              <a:t>• общительность;</a:t>
            </a:r>
          </a:p>
          <a:p>
            <a:r>
              <a:rPr lang="ru-RU" dirty="0"/>
              <a:t>• самостоятельность;</a:t>
            </a:r>
          </a:p>
          <a:p>
            <a:r>
              <a:rPr lang="ru-RU" dirty="0"/>
              <a:t>• стремление опираться на собственные силы.</a:t>
            </a:r>
          </a:p>
          <a:p>
            <a:r>
              <a:rPr lang="ru-RU" dirty="0" smtClean="0"/>
              <a:t>• </a:t>
            </a:r>
            <a:r>
              <a:rPr lang="ru-RU" dirty="0"/>
              <a:t>способность формировать и поддерживать в себе позитивные, оптимистичные установки и </a:t>
            </a:r>
            <a:r>
              <a:rPr lang="ru-RU" dirty="0" smtClean="0"/>
              <a:t>ценности.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62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103" y="332656"/>
            <a:ext cx="6347713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Профилактика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7416824" cy="3880773"/>
          </a:xfrm>
        </p:spPr>
        <p:txBody>
          <a:bodyPr>
            <a:noAutofit/>
          </a:bodyPr>
          <a:lstStyle/>
          <a:p>
            <a:r>
              <a:rPr lang="ru-RU" i="1" dirty="0" smtClean="0"/>
              <a:t>1</a:t>
            </a:r>
            <a:r>
              <a:rPr lang="ru-RU" i="1" dirty="0"/>
              <a:t>. Будьте внимательны к себе: это поможет вам своевременно заметить первые симптомы усталости.</a:t>
            </a:r>
            <a:endParaRPr lang="ru-RU" dirty="0"/>
          </a:p>
          <a:p>
            <a:r>
              <a:rPr lang="ru-RU" i="1" dirty="0"/>
              <a:t>2. Любите себя или по крайней мере старайтесь себе нравиться.</a:t>
            </a:r>
          </a:p>
          <a:p>
            <a:r>
              <a:rPr lang="ru-RU" i="1" dirty="0"/>
              <a:t>3. Подбирайте дело по себе: сообразно своим склонностям и возможностям. Это позволит вам обрести себя, поверить в свои силы.</a:t>
            </a:r>
          </a:p>
          <a:p>
            <a:r>
              <a:rPr lang="ru-RU" i="1" dirty="0"/>
              <a:t>4. Перестаньте искать в работе счастье или спасение. Она — не убежище, а деятельность, которая хороша сама по себе.</a:t>
            </a:r>
          </a:p>
          <a:p>
            <a:r>
              <a:rPr lang="ru-RU" i="1" dirty="0"/>
              <a:t>5. Перестаньте жить за других их жизнью. </a:t>
            </a:r>
            <a:endParaRPr lang="ru-RU" i="1" dirty="0" smtClean="0"/>
          </a:p>
          <a:p>
            <a:r>
              <a:rPr lang="ru-RU" i="1" dirty="0" smtClean="0"/>
              <a:t>6</a:t>
            </a:r>
            <a:r>
              <a:rPr lang="ru-RU" i="1" dirty="0"/>
              <a:t>. Находите время для себя, вы имеете право не только на рабочую, но и на частную жизнь.</a:t>
            </a:r>
          </a:p>
          <a:p>
            <a:r>
              <a:rPr lang="ru-RU" i="1" dirty="0"/>
              <a:t>7. Учитесь трезво осмысливать события каждого дня. Можно сделать традицией вечерний пересмотр событий.</a:t>
            </a:r>
          </a:p>
          <a:p>
            <a:r>
              <a:rPr lang="ru-RU" i="1" dirty="0"/>
              <a:t>8. Если вам очень хочется кому-то помочь или сделать за него его работу, задайте себе вопрос: так ли уж ему это нужно? А может, он справится сам?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037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Упражнение 1.</a:t>
            </a:r>
            <a:br>
              <a:rPr lang="ru-RU" b="1" dirty="0"/>
            </a:br>
            <a:r>
              <a:rPr lang="ru-RU" b="1" dirty="0"/>
              <a:t>«Стратегии самопомощи»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 Подумайте и запишите ответы на вопросы: «Что я могу сделать, чтобы снизить свой уровень стресса, доставить себе радость?»</a:t>
            </a:r>
          </a:p>
          <a:p>
            <a:r>
              <a:rPr lang="ru-RU" dirty="0"/>
              <a:t>2. Попробуйте найти смысл, наполнить значимостью записанные вами ответы и осознать, как они могут противостоять негативным убеждениям.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148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221786"/>
              </p:ext>
            </p:extLst>
          </p:nvPr>
        </p:nvGraphicFramePr>
        <p:xfrm>
          <a:off x="611560" y="548680"/>
          <a:ext cx="7848872" cy="5985858"/>
        </p:xfrm>
        <a:graphic>
          <a:graphicData uri="http://schemas.openxmlformats.org/drawingml/2006/table">
            <a:tbl>
              <a:tblPr/>
              <a:tblGrid>
                <a:gridCol w="3494183"/>
                <a:gridCol w="4354689"/>
              </a:tblGrid>
              <a:tr h="1084692">
                <a:tc>
                  <a:txBody>
                    <a:bodyPr/>
                    <a:lstStyle/>
                    <a:p>
                      <a:r>
                        <a:rPr lang="ru-RU" sz="2400" i="1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Первый список может</a:t>
                      </a:r>
                      <a:br>
                        <a:rPr lang="ru-RU" sz="2400" i="1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2400" i="1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выглядеть так:</a:t>
                      </a:r>
                      <a:endParaRPr lang="ru-RU" sz="2400" dirty="0">
                        <a:effectLst/>
                        <a:latin typeface="arial cyr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Второй список может</a:t>
                      </a:r>
                      <a:br>
                        <a:rPr lang="ru-RU" sz="2400" i="1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2400" i="1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выглядеть так:</a:t>
                      </a:r>
                      <a:endParaRPr lang="ru-RU" sz="2400">
                        <a:effectLst/>
                        <a:latin typeface="arial cyr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84692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Arial Cyr"/>
                        </a:rPr>
                        <a:t>1) играю со своими детьми</a:t>
                      </a:r>
                      <a:endParaRPr lang="ru-RU" sz="2400" dirty="0">
                        <a:effectLst/>
                        <a:latin typeface="arial cyr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Arial Cyr"/>
                        </a:rPr>
                        <a:t>1) играю с детьми и разделяю их радость, ощущаю безопасность и счастье</a:t>
                      </a:r>
                      <a:endParaRPr lang="ru-RU" sz="2400">
                        <a:effectLst/>
                        <a:latin typeface="arial cyr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84692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Arial Cyr"/>
                        </a:rPr>
                        <a:t>2) читаю, лежа на диване</a:t>
                      </a:r>
                      <a:endParaRPr lang="ru-RU" sz="2400">
                        <a:effectLst/>
                        <a:latin typeface="arial cyr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Arial Cyr"/>
                        </a:rPr>
                        <a:t>2) работаю в саду и наслаждаюсь красотой природы</a:t>
                      </a:r>
                      <a:endParaRPr lang="ru-RU" sz="2400">
                        <a:effectLst/>
                        <a:latin typeface="arial cyr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67503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Arial Cyr"/>
                        </a:rPr>
                        <a:t>3) работаю в саду</a:t>
                      </a:r>
                      <a:endParaRPr lang="ru-RU" sz="2400">
                        <a:effectLst/>
                        <a:latin typeface="arial cyr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Arial Cyr"/>
                        </a:rPr>
                        <a:t>3) встречаюсь с друзьями, стараясь оценить роскошь человеческого общения и т.д.</a:t>
                      </a:r>
                      <a:endParaRPr lang="ru-RU" sz="2400">
                        <a:effectLst/>
                        <a:latin typeface="arial cyr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67503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Arial Cyr"/>
                        </a:rPr>
                        <a:t>4) встречаюсь с друзьями</a:t>
                      </a:r>
                      <a:endParaRPr lang="ru-RU" sz="2400">
                        <a:effectLst/>
                        <a:latin typeface="arial cyr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503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Arial Cyr"/>
                        </a:rPr>
                        <a:t>5) смотрю телевизор</a:t>
                      </a:r>
                      <a:endParaRPr lang="ru-RU" sz="2400" dirty="0">
                        <a:effectLst/>
                        <a:latin typeface="arial cyr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35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194376" cy="5119464"/>
          </a:xfrm>
        </p:spPr>
        <p:txBody>
          <a:bodyPr>
            <a:normAutofit/>
          </a:bodyPr>
          <a:lstStyle/>
          <a:p>
            <a:r>
              <a:rPr lang="ru-RU" sz="3200" b="1" u="sng" dirty="0"/>
              <a:t>Профессиональное выгорание </a:t>
            </a:r>
            <a:r>
              <a:rPr lang="ru-RU" sz="3200" dirty="0"/>
              <a:t>– это истощение психологических и физиологических ресурсов человека, которое связано с негативными переживаниями при выполнении рабочей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500831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Упражнение 2. «Обещание самому себе»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 Запишите три пункта, которые вы могли бы сделать в каждой из трех областей — профессиональной, организационной и личной — для работы со вторичной травмой.</a:t>
            </a:r>
          </a:p>
          <a:p>
            <a:r>
              <a:rPr lang="ru-RU" dirty="0"/>
              <a:t>2. Пометьте звездочкой те пункты в каждом разделе, которые вы можете выполнить в течение следующего месяца.</a:t>
            </a:r>
          </a:p>
          <a:p>
            <a:r>
              <a:rPr lang="ru-RU" dirty="0"/>
              <a:t>3. В каждом разделе подчеркните тот пункт, который вы можете попробовать выполнить уже на следующей неделе.</a:t>
            </a:r>
          </a:p>
          <a:p>
            <a:r>
              <a:rPr lang="ru-RU" i="1" dirty="0"/>
              <a:t>Ваш лист может выглядеть примерно так:</a:t>
            </a:r>
            <a:endParaRPr lang="ru-RU" dirty="0"/>
          </a:p>
          <a:p>
            <a:r>
              <a:rPr lang="ru-RU" b="1" dirty="0"/>
              <a:t>Личная сфера</a:t>
            </a:r>
            <a:endParaRPr lang="ru-RU" dirty="0"/>
          </a:p>
          <a:p>
            <a:r>
              <a:rPr lang="ru-RU" dirty="0"/>
              <a:t>1. Взять отпуск</a:t>
            </a:r>
          </a:p>
          <a:p>
            <a:r>
              <a:rPr lang="ru-RU" dirty="0"/>
              <a:t>2. Делать зарядку*</a:t>
            </a:r>
          </a:p>
          <a:p>
            <a:r>
              <a:rPr lang="ru-RU" dirty="0"/>
              <a:t>3. Встретиться с близкой подругой*</a:t>
            </a:r>
          </a:p>
          <a:p>
            <a:r>
              <a:rPr lang="ru-RU" b="1" dirty="0"/>
              <a:t>Профессиональная сфера</a:t>
            </a:r>
            <a:endParaRPr lang="ru-RU" dirty="0"/>
          </a:p>
          <a:p>
            <a:r>
              <a:rPr lang="ru-RU" dirty="0"/>
              <a:t>1. Договориться о </a:t>
            </a:r>
            <a:r>
              <a:rPr lang="ru-RU" dirty="0" err="1" smtClean="0"/>
              <a:t>супервизии</a:t>
            </a:r>
            <a:r>
              <a:rPr lang="ru-RU" dirty="0"/>
              <a:t>*</a:t>
            </a:r>
          </a:p>
          <a:p>
            <a:r>
              <a:rPr lang="ru-RU" dirty="0"/>
              <a:t>2. Брать перерыв после работы с трудным клиентом</a:t>
            </a:r>
          </a:p>
          <a:p>
            <a:r>
              <a:rPr lang="ru-RU" dirty="0"/>
              <a:t>3. Прогуливаться в конце рабочего дня*</a:t>
            </a:r>
          </a:p>
          <a:p>
            <a:r>
              <a:rPr lang="ru-RU" b="1" dirty="0"/>
              <a:t>Организационная сфера</a:t>
            </a:r>
            <a:endParaRPr lang="ru-RU" dirty="0"/>
          </a:p>
          <a:p>
            <a:r>
              <a:rPr lang="ru-RU" dirty="0"/>
              <a:t>1. Провести дискуссию с коллегами по теме профессионального сгорания*</a:t>
            </a:r>
          </a:p>
          <a:p>
            <a:r>
              <a:rPr lang="ru-RU" dirty="0"/>
              <a:t>2. Устроить вечеринку сотрудников*</a:t>
            </a:r>
          </a:p>
          <a:p>
            <a:r>
              <a:rPr lang="ru-RU" dirty="0"/>
              <a:t>3. Собраться для обсуждения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034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/>
              <a:t>Упражнение 3.</a:t>
            </a:r>
            <a:br>
              <a:rPr lang="ru-RU" sz="2400" b="1" dirty="0"/>
            </a:br>
            <a:r>
              <a:rPr lang="ru-RU" sz="2400" b="1" dirty="0"/>
              <a:t>«Оценка личного плана работы</a:t>
            </a:r>
            <a:br>
              <a:rPr lang="ru-RU" sz="2400" b="1" dirty="0"/>
            </a:br>
            <a:r>
              <a:rPr lang="ru-RU" sz="2400" b="1" dirty="0"/>
              <a:t>по предупреждению</a:t>
            </a:r>
            <a:br>
              <a:rPr lang="ru-RU" sz="2400" b="1" dirty="0"/>
            </a:br>
            <a:r>
              <a:rPr lang="ru-RU" sz="2400" b="1" dirty="0"/>
              <a:t>профессионального выгорания»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Просмотрите </a:t>
            </a:r>
            <a:r>
              <a:rPr lang="ru-RU" i="1" dirty="0"/>
              <a:t>лист своих планов по работе со вторичной травмой и попробуйте ответить на следующие вопросы:</a:t>
            </a:r>
            <a:endParaRPr lang="ru-RU" dirty="0"/>
          </a:p>
          <a:p>
            <a:r>
              <a:rPr lang="ru-RU" dirty="0"/>
              <a:t>1. Эта деятельность помогает мне уйти от мыслей о работе?</a:t>
            </a:r>
          </a:p>
          <a:p>
            <a:r>
              <a:rPr lang="ru-RU" dirty="0"/>
              <a:t>2. Могу ли я придать этой деятельности некий новый смысл?</a:t>
            </a:r>
          </a:p>
          <a:p>
            <a:r>
              <a:rPr lang="ru-RU" dirty="0"/>
              <a:t>3. Может ли эта деятельность дать мне ощущение связи с чем-то большим, чем «я», или осознание новых аспектов жизни?</a:t>
            </a:r>
          </a:p>
          <a:p>
            <a:r>
              <a:rPr lang="ru-RU" dirty="0"/>
              <a:t>4. Что будет, если я попробую осуществлять эту деятельность с полным осознанием, то есть максимально полно осознавая свои мысли, чувства, телесные ощущения?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705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147"/>
            <a:ext cx="6983485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ПАМЯТКА</a:t>
            </a:r>
            <a:br>
              <a:rPr lang="ru-RU" sz="2700" b="1" dirty="0"/>
            </a:br>
            <a:r>
              <a:rPr lang="ru-RU" sz="2700" b="1" dirty="0"/>
              <a:t>ЧТО ДЕЛАТЬ, ЕСЛИ ВЫ ЗАМЕТИЛИ ПЕРВЫЕ ПРИЗНАКИ ВЫГОРАНИЯ?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7776864" cy="3880773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 smtClean="0"/>
              <a:t>Прежде </a:t>
            </a:r>
            <a:r>
              <a:rPr lang="ru-RU" sz="5600" b="1" dirty="0"/>
              <a:t>всего, признать, что они есть.</a:t>
            </a:r>
            <a:endParaRPr lang="ru-RU" sz="5600" dirty="0"/>
          </a:p>
          <a:p>
            <a:r>
              <a:rPr lang="ru-RU" sz="5600" dirty="0"/>
              <a:t>Те, кто помогает другим людям, как правило, стремятся отрицать собственные психологические затруднения. Трудно признаться самому себе: «я страдаю профессиональным выгоранием». Тем более что в трудных жизненных ситуациях включаются внутренние неосознаваемые механизмы защиты. Среди них — рационализация, вытеснение травматических событий, «окаменение» чувств и тела.</a:t>
            </a:r>
          </a:p>
          <a:p>
            <a:r>
              <a:rPr lang="ru-RU" sz="5600" dirty="0"/>
              <a:t>Люди часто оценивают эти проявления неверно — как признак собственной «силы». Некоторые защищаются от своих собственных трудных состояний и проблем при помощи ухода в активность, они стараются не думать о них (помните </a:t>
            </a:r>
            <a:r>
              <a:rPr lang="ru-RU" sz="5600" dirty="0" err="1"/>
              <a:t>Скарлет</a:t>
            </a:r>
            <a:r>
              <a:rPr lang="ru-RU" sz="5600" dirty="0"/>
              <a:t> с ее «Я подумаю об этом завтра»?) и полностью отдают себя работе, помощи другим людям. Помощь другим действительно на некоторое время может принести облегчение. Однако только на некоторое время. Ведь </a:t>
            </a:r>
            <a:r>
              <a:rPr lang="ru-RU" sz="5600" dirty="0" err="1"/>
              <a:t>сверхактивность</a:t>
            </a:r>
            <a:r>
              <a:rPr lang="ru-RU" sz="5600" dirty="0"/>
              <a:t> вредна, если она отвлекает внимание от помощи, в которой нуждаетесь вы сами.</a:t>
            </a:r>
          </a:p>
          <a:p>
            <a:r>
              <a:rPr lang="ru-RU" sz="5600" b="1" dirty="0"/>
              <a:t>Помните: </a:t>
            </a:r>
            <a:r>
              <a:rPr lang="ru-RU" sz="5600" dirty="0"/>
              <a:t>блокирование своих чувств и активность, выраженная сверх меры, могут замедлить процесс вашего восстановления.</a:t>
            </a:r>
          </a:p>
          <a:p>
            <a:r>
              <a:rPr lang="ru-RU" sz="5600" dirty="0"/>
              <a:t>Во-первых, ваше состояние может облегчить физическая и эмоциональная поддержка от других людей. Не отказывайтесь от нее. Обсудите свою ситуацию с теми, кто, имея подобный опыт, чувствует себя хорошо.</a:t>
            </a:r>
          </a:p>
          <a:p>
            <a:r>
              <a:rPr lang="ru-RU" sz="5600" dirty="0"/>
              <a:t>Для профессионала при этом уместна и полезна работа с супервизором — профессионально более опытным человеком, который при необходимости помогает менее опытному коллеге в профессионально-личностном совершенствовании. В запланированный период времени профессионал и супервизор регулярно совместно обсуждают проделанную работу. В ходе такого обсуждения совершается обучение и развитие, которые помогают выйти из выгорания.</a:t>
            </a:r>
          </a:p>
          <a:p>
            <a:r>
              <a:rPr lang="ru-RU" sz="5600" dirty="0"/>
              <a:t>Во-вторых, в нерабочее время вам нужно уединение. Для того чтобы справиться со своими чувствами, вам необходимо найти возможность побыть одному, без семьи и близких друзей.</a:t>
            </a:r>
          </a:p>
          <a:p>
            <a:pPr marL="0" indent="0">
              <a:buNone/>
            </a:pPr>
            <a:endParaRPr lang="ru-RU" sz="5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056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ЧТО НУЖНО И ЧЕГО НЕ НУЖНО ДЕЛАТЬ ПРИ ВЫГОРАНИИ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• </a:t>
            </a:r>
            <a:r>
              <a:rPr lang="ru-RU" dirty="0"/>
              <a:t>НЕ скрывайте свои чувства. Проявляйте ваши эмоции и давайте вашим друзьям обсуждать их вместе с вами.</a:t>
            </a:r>
          </a:p>
          <a:p>
            <a:r>
              <a:rPr lang="ru-RU" dirty="0"/>
              <a:t>• НЕ избегайте говорить о том, что случилось. Используйте каждую возможность пересмотреть свой опыт наедине с собой или вместе с другими.</a:t>
            </a:r>
          </a:p>
          <a:p>
            <a:r>
              <a:rPr lang="ru-RU" dirty="0"/>
              <a:t>• НЕ позволяйте вашему чувству стеснения останавливать вас, когда другие предоставляют вам шанс говорить или предлагают помощь.</a:t>
            </a:r>
          </a:p>
          <a:p>
            <a:r>
              <a:rPr lang="ru-RU" dirty="0"/>
              <a:t>• НЕ ожидайте, что тяжелые состояния, характерные для выгорания, уйдут сами по себе.</a:t>
            </a:r>
          </a:p>
          <a:p>
            <a:r>
              <a:rPr lang="ru-RU" dirty="0"/>
              <a:t>Если не предпринимать мер, они будут посещать вас в течение длительного времени.</a:t>
            </a:r>
          </a:p>
          <a:p>
            <a:r>
              <a:rPr lang="ru-RU" dirty="0"/>
              <a:t>• Выделяйте достаточное время для сна, отдыха, размышлений.</a:t>
            </a:r>
          </a:p>
          <a:p>
            <a:r>
              <a:rPr lang="ru-RU" dirty="0"/>
              <a:t>• Проявляйте ваши желания прямо, ясно и честно, говорите о них семье, друзьям и на работе.</a:t>
            </a:r>
          </a:p>
          <a:p>
            <a:r>
              <a:rPr lang="ru-RU" dirty="0"/>
              <a:t>• Постарайтесь сохранять нормальный распорядок вашей жизни, насколько это возможно.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2306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485" y="332656"/>
            <a:ext cx="6347713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ЕСЛИ ВЫ ПОНИМАЕТЕ, ЧТО ВЫГОРАНИЕ УЖЕ ПРОИСХОДИТ</a:t>
            </a:r>
            <a:br>
              <a:rPr lang="ru-RU" sz="2400" b="1" dirty="0"/>
            </a:br>
            <a:r>
              <a:rPr lang="ru-RU" sz="2400" b="1" dirty="0"/>
              <a:t>И ДОСТИГЛО ГЛУБОКИХ СТАДИЙ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490793" cy="5040560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sz="5600" b="1" dirty="0" smtClean="0"/>
              <a:t>Помните</a:t>
            </a:r>
            <a:r>
              <a:rPr lang="ru-RU" sz="5600" b="1" dirty="0"/>
              <a:t>:</a:t>
            </a:r>
            <a:r>
              <a:rPr lang="ru-RU" sz="5600" dirty="0"/>
              <a:t> необходима специальная работа по </a:t>
            </a:r>
            <a:r>
              <a:rPr lang="ru-RU" sz="5600" dirty="0" err="1"/>
              <a:t>отреагированию</a:t>
            </a:r>
            <a:r>
              <a:rPr lang="ru-RU" sz="5600" dirty="0"/>
              <a:t> травматического опыта и возрождению чувств. И не пытайтесь провести эту работу сами с собой — такую сложную (и болезненную) работу можно выполнить только вместе с профессиональным психологом-консультантом.</a:t>
            </a:r>
          </a:p>
          <a:p>
            <a:r>
              <a:rPr lang="ru-RU" sz="5600" dirty="0"/>
              <a:t>Настоящее мужество состоит в том, чтобы признать: мне необходима профессиональная помощь.</a:t>
            </a:r>
          </a:p>
          <a:p>
            <a:r>
              <a:rPr lang="ru-RU" sz="5600" dirty="0"/>
              <a:t>Почему? Да потому, что основа «психологического лечения» — помочь человеку «ожить» и «заново собрать себя».</a:t>
            </a:r>
          </a:p>
          <a:p>
            <a:r>
              <a:rPr lang="ru-RU" sz="5600" dirty="0"/>
              <a:t>Сначала идет трудная работа, цель которой — «снять панцирь бесчувствия» и разрешить своим чувствам выйти наружу. Это не ведет к утрате самоконтроля, но подавление этих чувств может вести к неврозам и физическим проблемам. При этом важна специальная работа с разрушительными «ядовитыми» чувствами (в частности, агрессивными). Результатом этой подготовительной работы становится «расчистка» внутреннего пространства, высвобождающая место для прихода нового, возрождение чувств.</a:t>
            </a:r>
          </a:p>
          <a:p>
            <a:r>
              <a:rPr lang="ru-RU" sz="5600" dirty="0"/>
              <a:t>Следующий этап профессиональной работы — пересмотр своих жизненных мифов, целей и ценностей, своих представлений и отношения к себе самому, другим людям и к своей работе. Здесь важно принять и укрепить свое «Я», осознать ценность своей жизни; принять ответственность за свою жизнь и здоровье и занять профессиональную позицию в работе.</a:t>
            </a:r>
          </a:p>
          <a:p>
            <a:r>
              <a:rPr lang="ru-RU" sz="5600" dirty="0"/>
              <a:t>И только после этого шаг за шагом изменяются отношения с окружающими людьми и способы взаимодействия с ними. Происходит освоение по-новому своей профессиональной роли и других своих жизненных ролей и моделей поведения. Человек обретает уверенность в своих силах. А значит — он вышел из-под действия синдрома эмоционального выгорания и готов успешно жить и работать.</a:t>
            </a:r>
          </a:p>
          <a:p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16225166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04864"/>
            <a:ext cx="6347713" cy="1320800"/>
          </a:xfrm>
        </p:spPr>
        <p:txBody>
          <a:bodyPr/>
          <a:lstStyle/>
          <a:p>
            <a:pPr algn="ctr"/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64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6347714" cy="3880773"/>
          </a:xfrm>
        </p:spPr>
        <p:txBody>
          <a:bodyPr/>
          <a:lstStyle/>
          <a:p>
            <a:r>
              <a:rPr lang="ru-RU" sz="2400" b="1" dirty="0" smtClean="0"/>
              <a:t>Причины профессионального выгорания,</a:t>
            </a:r>
          </a:p>
          <a:p>
            <a:r>
              <a:rPr lang="ru-RU" sz="2400" b="1" dirty="0" smtClean="0"/>
              <a:t>Угрозы профессионального выгорания, </a:t>
            </a:r>
          </a:p>
          <a:p>
            <a:r>
              <a:rPr lang="ru-RU" sz="2400" b="1" dirty="0" smtClean="0"/>
              <a:t>Профилактика профессионального выгорания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9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6347714" cy="3880773"/>
          </a:xfrm>
        </p:spPr>
        <p:txBody>
          <a:bodyPr>
            <a:normAutofit/>
          </a:bodyPr>
          <a:lstStyle/>
          <a:p>
            <a:r>
              <a:rPr lang="ru-RU" sz="2400" b="1" dirty="0"/>
              <a:t>Профессиональное выгорание (ПВ) – это защита нашей психики от различных неблагоприятных факторов, которые воздействуют на человека в процессе выполняемой рабочей деятельности.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9334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Стресс на работе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Причины:</a:t>
            </a:r>
          </a:p>
          <a:p>
            <a:r>
              <a:rPr lang="ru-RU" b="1" dirty="0" smtClean="0"/>
              <a:t>перегруженность,</a:t>
            </a:r>
          </a:p>
          <a:p>
            <a:r>
              <a:rPr lang="ru-RU" b="1" dirty="0" smtClean="0"/>
              <a:t> </a:t>
            </a:r>
            <a:r>
              <a:rPr lang="ru-RU" b="1" dirty="0"/>
              <a:t>отсутствия </a:t>
            </a:r>
            <a:r>
              <a:rPr lang="ru-RU" b="1" dirty="0" smtClean="0"/>
              <a:t>справедливости,</a:t>
            </a:r>
          </a:p>
          <a:p>
            <a:r>
              <a:rPr lang="ru-RU" b="1" dirty="0" smtClean="0"/>
              <a:t>недостойная зарплата,</a:t>
            </a:r>
          </a:p>
          <a:p>
            <a:r>
              <a:rPr lang="ru-RU" b="1" dirty="0" smtClean="0"/>
              <a:t>межличностные конфликты,</a:t>
            </a:r>
          </a:p>
          <a:p>
            <a:r>
              <a:rPr lang="ru-RU" b="1" dirty="0" smtClean="0"/>
              <a:t>необходимость </a:t>
            </a:r>
            <a:r>
              <a:rPr lang="ru-RU" b="1" dirty="0"/>
              <a:t>действовать вразрез с собственной </a:t>
            </a:r>
            <a:r>
              <a:rPr lang="ru-RU" b="1" dirty="0" smtClean="0"/>
              <a:t>совестью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51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20688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ПРИЗНАКИ ПРОФЕССИОНАЛЬНОГО ВЫГОРАНИЯ</a:t>
            </a:r>
            <a:br>
              <a:rPr lang="ru-RU" b="1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dirty="0" smtClean="0"/>
              <a:t>Все </a:t>
            </a:r>
            <a:r>
              <a:rPr lang="ru-RU" dirty="0"/>
              <a:t>начинается с ощущения перегрузки и разочарования результатами своей работы. Чтобы человек ни делал, ему кажется, что этого недостаточно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результате со временем разочарование усиливается, появляется гнев, чувство истощения и беспомощности </a:t>
            </a:r>
            <a:endParaRPr lang="ru-RU" dirty="0" smtClean="0"/>
          </a:p>
          <a:p>
            <a:endParaRPr lang="ru-RU" b="1" dirty="0"/>
          </a:p>
          <a:p>
            <a:r>
              <a:rPr lang="ru-RU" dirty="0"/>
              <a:t>Если это состояние вовремя не остановить, эмоциональные расстройства могут перерасти во вполне реальные </a:t>
            </a:r>
            <a:r>
              <a:rPr lang="ru-RU" dirty="0" smtClean="0"/>
              <a:t>болезни (</a:t>
            </a:r>
            <a:r>
              <a:rPr lang="ru-RU" dirty="0" err="1" smtClean="0"/>
              <a:t>психосоматика</a:t>
            </a:r>
            <a:r>
              <a:rPr lang="ru-RU" dirty="0" smtClean="0"/>
              <a:t>). </a:t>
            </a:r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258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all" dirty="0"/>
              <a:t>Стадии профессионального выгорания</a:t>
            </a:r>
            <a:r>
              <a:rPr lang="ru-RU" cap="all" dirty="0"/>
              <a:t/>
            </a:r>
            <a:br>
              <a:rPr lang="ru-RU" cap="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cap="all" dirty="0" smtClean="0"/>
              <a:t>ФАЗА </a:t>
            </a:r>
            <a:r>
              <a:rPr lang="ru-RU" b="1" cap="all" dirty="0"/>
              <a:t>НАПРЯЖЕНИЯ</a:t>
            </a:r>
            <a:endParaRPr lang="ru-RU" cap="all" dirty="0"/>
          </a:p>
          <a:p>
            <a:r>
              <a:rPr lang="ru-RU" b="1" cap="all" dirty="0"/>
              <a:t>ФАЗА РЕЗИСТЕНЦИИ</a:t>
            </a:r>
            <a:endParaRPr lang="ru-RU" cap="all" dirty="0"/>
          </a:p>
          <a:p>
            <a:r>
              <a:rPr lang="ru-RU" b="1" cap="all" dirty="0"/>
              <a:t>ФАЗА ИСТОЩЕНИЯ</a:t>
            </a:r>
            <a:endParaRPr lang="ru-RU" cap="all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98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 smtClean="0"/>
              <a:t>Изменения НА </a:t>
            </a:r>
            <a:r>
              <a:rPr lang="ru-RU" b="1" u="sng" dirty="0"/>
              <a:t>РАЗНЫХ СТАДИЯХ </a:t>
            </a:r>
            <a:r>
              <a:rPr lang="ru-RU" b="1" u="sng" dirty="0" smtClean="0"/>
              <a:t>РАССТРОЙСТВА</a:t>
            </a:r>
          </a:p>
          <a:p>
            <a:r>
              <a:rPr lang="ru-RU" b="1" dirty="0"/>
              <a:t>Три аспекта профессионального выгорания</a:t>
            </a:r>
          </a:p>
          <a:p>
            <a:pPr algn="ctr"/>
            <a:r>
              <a:rPr lang="ru-RU" b="1" dirty="0"/>
              <a:t>Первый </a:t>
            </a:r>
            <a:r>
              <a:rPr lang="ru-RU" dirty="0"/>
              <a:t>— </a:t>
            </a:r>
            <a:r>
              <a:rPr lang="ru-RU" i="1" dirty="0"/>
              <a:t>снижение самооценки.</a:t>
            </a:r>
            <a:endParaRPr lang="ru-RU" dirty="0"/>
          </a:p>
          <a:p>
            <a:r>
              <a:rPr lang="ru-RU" dirty="0"/>
              <a:t>Как следствие, такие «сгоревшие» работники чувствуют беспомощность и апатию. Со временем это может перейти в агрессию и отчаяние.</a:t>
            </a:r>
          </a:p>
          <a:p>
            <a:pPr algn="ctr"/>
            <a:r>
              <a:rPr lang="ru-RU" b="1" dirty="0"/>
              <a:t>Второй</a:t>
            </a:r>
            <a:r>
              <a:rPr lang="ru-RU" dirty="0"/>
              <a:t> — </a:t>
            </a:r>
            <a:r>
              <a:rPr lang="ru-RU" i="1" dirty="0"/>
              <a:t>одиночество.</a:t>
            </a:r>
            <a:endParaRPr lang="ru-RU" dirty="0"/>
          </a:p>
          <a:p>
            <a:r>
              <a:rPr lang="ru-RU" dirty="0"/>
              <a:t>Люди, страдающие от эмоционального сгорания, не в состоянии установить нормальный контакт с клиентами. Преобладают объект-объектные отношения.</a:t>
            </a:r>
          </a:p>
          <a:p>
            <a:pPr algn="ctr"/>
            <a:r>
              <a:rPr lang="ru-RU" b="1" dirty="0"/>
              <a:t>Третий</a:t>
            </a:r>
            <a:r>
              <a:rPr lang="ru-RU" dirty="0"/>
              <a:t> — </a:t>
            </a:r>
            <a:r>
              <a:rPr lang="ru-RU" i="1" dirty="0"/>
              <a:t>эмоциональное истощение, </a:t>
            </a:r>
            <a:r>
              <a:rPr lang="ru-RU" i="1" dirty="0" err="1"/>
              <a:t>соматизация</a:t>
            </a:r>
            <a:r>
              <a:rPr lang="ru-RU" i="1" dirty="0"/>
              <a:t>.</a:t>
            </a:r>
            <a:endParaRPr lang="ru-RU" dirty="0"/>
          </a:p>
          <a:p>
            <a:r>
              <a:rPr lang="ru-RU" dirty="0"/>
              <a:t>Усталость, апатия и депрессия, сопровождающие эмоциональное сгорание, приводят к серьезным физическим недомоганиям — гастриту, мигрени, повышенному артериальному давлению, синдрому хронической усталости и т.д.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87566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ПЕРВАЯ ГРУППА:</a:t>
            </a:r>
            <a:br>
              <a:rPr lang="ru-RU" dirty="0"/>
            </a:br>
            <a:r>
              <a:rPr lang="ru-RU" b="1" dirty="0"/>
              <a:t>психофизические симптомы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• </a:t>
            </a:r>
            <a:r>
              <a:rPr lang="ru-RU" dirty="0"/>
              <a:t>Чувство постоянной усталости не только по вечерам, но и по утрам, сразу после сна (симптом хронической усталости);</a:t>
            </a:r>
          </a:p>
          <a:p>
            <a:r>
              <a:rPr lang="ru-RU" dirty="0"/>
              <a:t>• ощущение эмоционального и физического истощения;</a:t>
            </a:r>
          </a:p>
          <a:p>
            <a:r>
              <a:rPr lang="ru-RU" dirty="0"/>
              <a:t>• снижение восприимчивости и реактивности в связи с изменениями внешней среды (отсутствие реакции любопытства на фактор новизны или реакции страха на опасную ситуацию);</a:t>
            </a:r>
          </a:p>
          <a:p>
            <a:r>
              <a:rPr lang="ru-RU" dirty="0"/>
              <a:t>• общая </a:t>
            </a:r>
            <a:r>
              <a:rPr lang="ru-RU" dirty="0" err="1"/>
              <a:t>астенизация</a:t>
            </a:r>
            <a:r>
              <a:rPr lang="ru-RU" dirty="0"/>
              <a:t> (слабость, снижение активности и энергии, ухудшение биохимии крови и гормональных показателей);</a:t>
            </a:r>
          </a:p>
          <a:p>
            <a:r>
              <a:rPr lang="ru-RU" dirty="0" smtClean="0"/>
              <a:t>•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96820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1201</Words>
  <Application>Microsoft Office PowerPoint</Application>
  <PresentationFormat>Экран (4:3)</PresentationFormat>
  <Paragraphs>154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Arial Cyr</vt:lpstr>
      <vt:lpstr>Arial Cyr</vt:lpstr>
      <vt:lpstr>Trebuchet MS</vt:lpstr>
      <vt:lpstr>Wingdings 3</vt:lpstr>
      <vt:lpstr>Грань</vt:lpstr>
      <vt:lpstr>Профессиональное выгорание. Профилактика эмоциональных стрессов</vt:lpstr>
      <vt:lpstr>Презентация PowerPoint</vt:lpstr>
      <vt:lpstr>Презентация PowerPoint</vt:lpstr>
      <vt:lpstr>Презентация PowerPoint</vt:lpstr>
      <vt:lpstr>Стресс на работе</vt:lpstr>
      <vt:lpstr>ПРИЗНАКИ ПРОФЕССИОНАЛЬНОГО ВЫГОРАНИЯ </vt:lpstr>
      <vt:lpstr>Стадии профессионального выгорания </vt:lpstr>
      <vt:lpstr>Презентация PowerPoint</vt:lpstr>
      <vt:lpstr>ПЕРВАЯ ГРУППА: психофизические симптомы </vt:lpstr>
      <vt:lpstr>ВТОРАЯ ГРУППА: социально-психологические симптомы </vt:lpstr>
      <vt:lpstr>ТРЕТЬЯ ГРУППА: поведенческие симптомы </vt:lpstr>
      <vt:lpstr>Три условия (фактора) профессионального выгорания </vt:lpstr>
      <vt:lpstr>Ролевой фактор </vt:lpstr>
      <vt:lpstr>Организационный фактор </vt:lpstr>
      <vt:lpstr>ГРУППЫ РИСКА </vt:lpstr>
      <vt:lpstr>Качества (профилактика)  </vt:lpstr>
      <vt:lpstr>Профилактика </vt:lpstr>
      <vt:lpstr>Упражнение 1. «Стратегии самопомощи» </vt:lpstr>
      <vt:lpstr>Презентация PowerPoint</vt:lpstr>
      <vt:lpstr>Упражнение 2. «Обещание самому себе» </vt:lpstr>
      <vt:lpstr>Упражнение 3. «Оценка личного плана работы по предупреждению профессионального выгорания» </vt:lpstr>
      <vt:lpstr>ПАМЯТКА ЧТО ДЕЛАТЬ, ЕСЛИ ВЫ ЗАМЕТИЛИ ПЕРВЫЕ ПРИЗНАКИ ВЫГОРАНИЯ? </vt:lpstr>
      <vt:lpstr>ЧТО НУЖНО И ЧЕГО НЕ НУЖНО ДЕЛАТЬ ПРИ ВЫГОРАНИИ </vt:lpstr>
      <vt:lpstr>ЕСЛИ ВЫ ПОНИМАЕТЕ, ЧТО ВЫГОРАНИЕ УЖЕ ПРОИСХОДИТ И ДОСТИГЛО ГЛУБОКИХ СТАДИЙ 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выгорание. Профилактика эмоциональных стрессов.</dc:title>
  <dc:creator>Педагог организатор</dc:creator>
  <cp:lastModifiedBy>косьминина</cp:lastModifiedBy>
  <cp:revision>11</cp:revision>
  <dcterms:created xsi:type="dcterms:W3CDTF">2021-02-01T01:02:55Z</dcterms:created>
  <dcterms:modified xsi:type="dcterms:W3CDTF">2021-10-29T07:52:31Z</dcterms:modified>
</cp:coreProperties>
</file>